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16"/>
  </p:notesMasterIdLst>
  <p:sldIdLst>
    <p:sldId id="257" r:id="rId6"/>
    <p:sldId id="266" r:id="rId7"/>
    <p:sldId id="258" r:id="rId8"/>
    <p:sldId id="260" r:id="rId9"/>
    <p:sldId id="259" r:id="rId10"/>
    <p:sldId id="261" r:id="rId11"/>
    <p:sldId id="262" r:id="rId12"/>
    <p:sldId id="263" r:id="rId13"/>
    <p:sldId id="265" r:id="rId14"/>
    <p:sldId id="26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726230-F5DA-48EF-8B08-F93AEC5D659F}" v="4" dt="2020-05-06T19:45:30.5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24" autoAdjust="0"/>
    <p:restoredTop sz="84904"/>
  </p:normalViewPr>
  <p:slideViewPr>
    <p:cSldViewPr snapToGrid="0">
      <p:cViewPr varScale="1">
        <p:scale>
          <a:sx n="74" d="100"/>
          <a:sy n="74" d="100"/>
        </p:scale>
        <p:origin x="148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0B3431-8AF3-8542-BA54-3ECD826DC8BC}" type="datetimeFigureOut">
              <a:rPr lang="en-US" smtClean="0"/>
              <a:t>1/25/23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CD977E-28BC-C646-B099-46C3DAD65E36}" type="slidenum">
              <a:rPr lang="en-US" smtClean="0"/>
              <a:t>‹#›</a:t>
            </a:fld>
            <a:endParaRPr lang="en-US"/>
          </a:p>
        </p:txBody>
      </p:sp>
    </p:spTree>
    <p:extLst>
      <p:ext uri="{BB962C8B-B14F-4D97-AF65-F5344CB8AC3E}">
        <p14:creationId xmlns:p14="http://schemas.microsoft.com/office/powerpoint/2010/main" val="3826568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Very good timing for Dan to ask me to write this</a:t>
            </a:r>
          </a:p>
          <a:p>
            <a:r>
              <a:rPr lang="en-US" dirty="0"/>
              <a:t>Digital Society project with Stiftung (Foundation); Mercator;</a:t>
            </a:r>
          </a:p>
          <a:p>
            <a:r>
              <a:rPr lang="en-US" dirty="0"/>
              <a:t>3-year project on international AI governance, focus on AI risks/harms, primarily in EU-U.S.</a:t>
            </a:r>
          </a:p>
          <a:p>
            <a:r>
              <a:rPr lang="en-US" dirty="0"/>
              <a:t>Also a global papers series, inviting feedback from the rest of the world;</a:t>
            </a:r>
          </a:p>
        </p:txBody>
      </p:sp>
      <p:sp>
        <p:nvSpPr>
          <p:cNvPr id="4" name="Slide Number Placeholder 3"/>
          <p:cNvSpPr>
            <a:spLocks noGrp="1"/>
          </p:cNvSpPr>
          <p:nvPr>
            <p:ph type="sldNum" sz="quarter" idx="5"/>
          </p:nvPr>
        </p:nvSpPr>
        <p:spPr/>
        <p:txBody>
          <a:bodyPr/>
          <a:lstStyle/>
          <a:p>
            <a:fld id="{64CD977E-28BC-C646-B099-46C3DAD65E36}" type="slidenum">
              <a:rPr lang="en-US" smtClean="0"/>
              <a:t>2</a:t>
            </a:fld>
            <a:endParaRPr lang="en-US"/>
          </a:p>
        </p:txBody>
      </p:sp>
    </p:spTree>
    <p:extLst>
      <p:ext uri="{BB962C8B-B14F-4D97-AF65-F5344CB8AC3E}">
        <p14:creationId xmlns:p14="http://schemas.microsoft.com/office/powerpoint/2010/main" val="934058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I am leaving out </a:t>
            </a:r>
            <a:r>
              <a:rPr lang="en-US" sz="1800" dirty="0">
                <a:effectLst/>
                <a:latin typeface="Calibri" panose="020F0502020204030204" pitchFamily="34" charset="0"/>
                <a:ea typeface="Calibri" panose="020F0502020204030204" pitchFamily="34" charset="0"/>
                <a:cs typeface="Times New Roman" panose="02020603050405020304" pitchFamily="18" charset="0"/>
              </a:rPr>
              <a:t>government use of AI, such as for public benefits and law enforcement, is deemphasized. However, a more thorough examination would include these policies, especially considering the potential implication of government procurement on global AI markets.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I’m also largely leaving out AI impacts on the labor market / automation of jobs, although there is a relevant TTC output.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64CD977E-28BC-C646-B099-46C3DAD65E36}" type="slidenum">
              <a:rPr lang="en-US" smtClean="0"/>
              <a:t>3</a:t>
            </a:fld>
            <a:endParaRPr lang="en-US"/>
          </a:p>
        </p:txBody>
      </p:sp>
    </p:spTree>
    <p:extLst>
      <p:ext uri="{BB962C8B-B14F-4D97-AF65-F5344CB8AC3E}">
        <p14:creationId xmlns:p14="http://schemas.microsoft.com/office/powerpoint/2010/main" val="2474625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principles: All have these principles, though the E.O. is a little less full-throated on issues such as </a:t>
            </a:r>
            <a:r>
              <a:rPr lang="en-US" dirty="0" err="1"/>
              <a:t>explainability</a:t>
            </a:r>
            <a:r>
              <a:rPr lang="en-US" dirty="0"/>
              <a:t> and privacy.</a:t>
            </a:r>
          </a:p>
          <a:p>
            <a:endParaRPr lang="en-US" dirty="0"/>
          </a:p>
          <a:p>
            <a:r>
              <a:rPr lang="en-US" dirty="0"/>
              <a:t> </a:t>
            </a:r>
          </a:p>
        </p:txBody>
      </p:sp>
      <p:sp>
        <p:nvSpPr>
          <p:cNvPr id="4" name="Slide Number Placeholder 3"/>
          <p:cNvSpPr>
            <a:spLocks noGrp="1"/>
          </p:cNvSpPr>
          <p:nvPr>
            <p:ph type="sldNum" sz="quarter" idx="5"/>
          </p:nvPr>
        </p:nvSpPr>
        <p:spPr/>
        <p:txBody>
          <a:bodyPr/>
          <a:lstStyle/>
          <a:p>
            <a:fld id="{64CD977E-28BC-C646-B099-46C3DAD65E36}" type="slidenum">
              <a:rPr lang="en-US" smtClean="0"/>
              <a:t>4</a:t>
            </a:fld>
            <a:endParaRPr lang="en-US"/>
          </a:p>
        </p:txBody>
      </p:sp>
    </p:spTree>
    <p:extLst>
      <p:ext uri="{BB962C8B-B14F-4D97-AF65-F5344CB8AC3E}">
        <p14:creationId xmlns:p14="http://schemas.microsoft.com/office/powerpoint/2010/main" val="15149569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we are left with individual agencies have the capacity to enforce individual principles on some applications, but nothing holistic or close to the scope of principles argued for in the </a:t>
            </a:r>
            <a:r>
              <a:rPr lang="en-US" dirty="0" err="1"/>
              <a:t>AIBoR</a:t>
            </a:r>
            <a:r>
              <a:rPr lang="en-US" dirty="0"/>
              <a:t>, NIST RMF, or even the E.O.</a:t>
            </a:r>
          </a:p>
          <a:p>
            <a:endParaRPr lang="en-US" dirty="0"/>
          </a:p>
          <a:p>
            <a:r>
              <a:rPr lang="en-US" dirty="0"/>
              <a:t>HHS and Dept of Education are doing studies on AI in healthcare provisioning, could lead to a rule making,</a:t>
            </a:r>
            <a:r>
              <a:rPr lang="en-US" b="0" i="0" dirty="0">
                <a:solidFill>
                  <a:srgbClr val="101010"/>
                </a:solidFill>
                <a:effectLst/>
                <a:latin typeface="PT Serif" panose="020A0603040505020204" pitchFamily="18" charset="77"/>
              </a:rPr>
              <a:t> Department of Education on AI in educational technology, with a first report and recommendations expected to come in early 2023. </a:t>
            </a:r>
            <a:r>
              <a:rPr lang="en-US" dirty="0"/>
              <a:t>More from SEC and investment algorithms, etc.</a:t>
            </a:r>
          </a:p>
          <a:p>
            <a:endParaRPr lang="en-US" dirty="0"/>
          </a:p>
          <a:p>
            <a:endParaRPr lang="en-US" dirty="0"/>
          </a:p>
        </p:txBody>
      </p:sp>
      <p:sp>
        <p:nvSpPr>
          <p:cNvPr id="4" name="Slide Number Placeholder 3"/>
          <p:cNvSpPr>
            <a:spLocks noGrp="1"/>
          </p:cNvSpPr>
          <p:nvPr>
            <p:ph type="sldNum" sz="quarter" idx="5"/>
          </p:nvPr>
        </p:nvSpPr>
        <p:spPr/>
        <p:txBody>
          <a:bodyPr/>
          <a:lstStyle/>
          <a:p>
            <a:fld id="{64CD977E-28BC-C646-B099-46C3DAD65E36}" type="slidenum">
              <a:rPr lang="en-US" smtClean="0"/>
              <a:t>5</a:t>
            </a:fld>
            <a:endParaRPr lang="en-US"/>
          </a:p>
        </p:txBody>
      </p:sp>
    </p:spTree>
    <p:extLst>
      <p:ext uri="{BB962C8B-B14F-4D97-AF65-F5344CB8AC3E}">
        <p14:creationId xmlns:p14="http://schemas.microsoft.com/office/powerpoint/2010/main" val="3340235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64CD977E-28BC-C646-B099-46C3DAD65E36}" type="slidenum">
              <a:rPr lang="en-US" smtClean="0"/>
              <a:t>6</a:t>
            </a:fld>
            <a:endParaRPr lang="en-US"/>
          </a:p>
        </p:txBody>
      </p:sp>
    </p:spTree>
    <p:extLst>
      <p:ext uri="{BB962C8B-B14F-4D97-AF65-F5344CB8AC3E}">
        <p14:creationId xmlns:p14="http://schemas.microsoft.com/office/powerpoint/2010/main" val="17547641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64CD977E-28BC-C646-B099-46C3DAD65E36}" type="slidenum">
              <a:rPr lang="en-US" smtClean="0"/>
              <a:t>7</a:t>
            </a:fld>
            <a:endParaRPr lang="en-US"/>
          </a:p>
        </p:txBody>
      </p:sp>
    </p:spTree>
    <p:extLst>
      <p:ext uri="{BB962C8B-B14F-4D97-AF65-F5344CB8AC3E}">
        <p14:creationId xmlns:p14="http://schemas.microsoft.com/office/powerpoint/2010/main" val="34004099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Also: </a:t>
            </a:r>
            <a:r>
              <a:rPr lang="en-US" sz="1800" dirty="0">
                <a:effectLst/>
                <a:latin typeface="Calibri Light" panose="020F0302020204030204" pitchFamily="34" charset="0"/>
                <a:ea typeface="Calibri" panose="020F0502020204030204" pitchFamily="34" charset="0"/>
              </a:rPr>
              <a:t>The EU interventions will also create far more public transparency and information into the role of AI in society, such as through the EU-wide database of high-risk AI systems and the independent researcher access to large online platforms</a:t>
            </a:r>
            <a:r>
              <a:rPr lang="en-US" dirty="0">
                <a:effectLst/>
              </a:rPr>
              <a:t> </a:t>
            </a:r>
          </a:p>
          <a:p>
            <a:endParaRPr lang="en-US" dirty="0">
              <a:effectLst/>
            </a:endParaRPr>
          </a:p>
          <a:p>
            <a:r>
              <a:rPr lang="en-US" dirty="0">
                <a:effectLst/>
              </a:rPr>
              <a:t>Not all bad news for the U.S. </a:t>
            </a:r>
            <a:r>
              <a:rPr lang="en-US" sz="1800" dirty="0">
                <a:effectLst/>
                <a:latin typeface="Calibri Light" panose="020F0302020204030204" pitchFamily="34" charset="0"/>
                <a:ea typeface="Calibri" panose="020F0502020204030204" pitchFamily="34" charset="0"/>
              </a:rPr>
              <a:t>the U.S. is better positioned for </a:t>
            </a:r>
            <a:r>
              <a:rPr lang="en-US" sz="1800" dirty="0" err="1">
                <a:effectLst/>
                <a:latin typeface="Calibri Light" panose="020F0302020204030204" pitchFamily="34" charset="0"/>
                <a:ea typeface="Calibri" panose="020F0502020204030204" pitchFamily="34" charset="0"/>
              </a:rPr>
              <a:t>sectorally</a:t>
            </a:r>
            <a:r>
              <a:rPr lang="en-US" sz="1800" dirty="0">
                <a:effectLst/>
                <a:latin typeface="Calibri Light" panose="020F0302020204030204" pitchFamily="34" charset="0"/>
                <a:ea typeface="Calibri" panose="020F0502020204030204" pitchFamily="34" charset="0"/>
              </a:rPr>
              <a:t> specific, and even application specific, AI regulation, due to its ability to rely on federal agencies with significant domain expertise. The EU, without such central regulators, will be more dependent on the standards bodies CEN/CENELEC and AI market surveillance authorities. 	</a:t>
            </a:r>
            <a:endParaRPr lang="en-US" dirty="0"/>
          </a:p>
          <a:p>
            <a:endParaRPr lang="en-US" dirty="0"/>
          </a:p>
        </p:txBody>
      </p:sp>
      <p:sp>
        <p:nvSpPr>
          <p:cNvPr id="4" name="Slide Number Placeholder 3"/>
          <p:cNvSpPr>
            <a:spLocks noGrp="1"/>
          </p:cNvSpPr>
          <p:nvPr>
            <p:ph type="sldNum" sz="quarter" idx="5"/>
          </p:nvPr>
        </p:nvSpPr>
        <p:spPr/>
        <p:txBody>
          <a:bodyPr/>
          <a:lstStyle/>
          <a:p>
            <a:fld id="{64CD977E-28BC-C646-B099-46C3DAD65E36}" type="slidenum">
              <a:rPr lang="en-US" smtClean="0"/>
              <a:t>8</a:t>
            </a:fld>
            <a:endParaRPr lang="en-US"/>
          </a:p>
        </p:txBody>
      </p:sp>
    </p:spTree>
    <p:extLst>
      <p:ext uri="{BB962C8B-B14F-4D97-AF65-F5344CB8AC3E}">
        <p14:creationId xmlns:p14="http://schemas.microsoft.com/office/powerpoint/2010/main" val="9992320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Light" panose="020F0302020204030204" pitchFamily="34" charset="0"/>
                <a:ea typeface="Calibri" panose="020F0502020204030204" pitchFamily="34" charset="0"/>
                <a:cs typeface="Times New Roman" panose="02020603050405020304" pitchFamily="18" charset="0"/>
              </a:rPr>
              <a:t>three substantive commitments. First stop along the roadmap, the EU and U.S. will work towards common terminology of trustworthy AI, which is a prerequisite step for alignment of AI risk policies. This will be furthered by building a common knowledge base of metrics and methodologies, including the scientific study of trustworthy AI tools, which might engender some scientific consensus on best practices of AI implementation. As part of this second endeavor, the EU and U.S. also commit to coordinating their work with international standards bodies on trustworthy AI—potentially a reflection of the U.S.’s realization of the key role that EU standards bodies will play in the EU AI Act. Lastly, the roadmap calls for jointly tracking and categorizing emerging risks of AI, including incidents of demonstrated harms, and working towards compatible evaluations of AI systems. Broadly, these are sensible first steps for building the foundations of alignment on AI risk, although they do not commit to much beyond that.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effectLst/>
              <a:latin typeface="Calibri Light" panose="020F0302020204030204" pitchFamily="34" charset="0"/>
              <a:ea typeface="Calibri" panose="020F0502020204030204" pitchFamily="34" charset="0"/>
            </a:endParaRPr>
          </a:p>
          <a:p>
            <a:endParaRPr lang="en-US" sz="1800" dirty="0">
              <a:effectLst/>
              <a:latin typeface="Calibri Light" panose="020F0302020204030204" pitchFamily="34" charset="0"/>
              <a:ea typeface="Calibri" panose="020F0502020204030204" pitchFamily="34" charset="0"/>
            </a:endParaRPr>
          </a:p>
          <a:p>
            <a:r>
              <a:rPr lang="en-US" sz="1800" dirty="0">
                <a:effectLst/>
                <a:latin typeface="Calibri Light" panose="020F0302020204030204" pitchFamily="34" charset="0"/>
                <a:ea typeface="Calibri" panose="020F0502020204030204" pitchFamily="34" charset="0"/>
              </a:rPr>
              <a:t>	</a:t>
            </a:r>
            <a:endParaRPr lang="en-US" dirty="0"/>
          </a:p>
          <a:p>
            <a:endParaRPr lang="en-US" dirty="0"/>
          </a:p>
        </p:txBody>
      </p:sp>
      <p:sp>
        <p:nvSpPr>
          <p:cNvPr id="4" name="Slide Number Placeholder 3"/>
          <p:cNvSpPr>
            <a:spLocks noGrp="1"/>
          </p:cNvSpPr>
          <p:nvPr>
            <p:ph type="sldNum" sz="quarter" idx="5"/>
          </p:nvPr>
        </p:nvSpPr>
        <p:spPr/>
        <p:txBody>
          <a:bodyPr/>
          <a:lstStyle/>
          <a:p>
            <a:fld id="{64CD977E-28BC-C646-B099-46C3DAD65E36}" type="slidenum">
              <a:rPr lang="en-US" smtClean="0"/>
              <a:t>9</a:t>
            </a:fld>
            <a:endParaRPr lang="en-US"/>
          </a:p>
        </p:txBody>
      </p:sp>
    </p:spTree>
    <p:extLst>
      <p:ext uri="{BB962C8B-B14F-4D97-AF65-F5344CB8AC3E}">
        <p14:creationId xmlns:p14="http://schemas.microsoft.com/office/powerpoint/2010/main" val="25946416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Light" panose="020F0302020204030204" pitchFamily="34" charset="0"/>
                <a:ea typeface="Times New Roman" panose="02020603050405020304" pitchFamily="18" charset="0"/>
                <a:cs typeface="Times New Roman" panose="02020603050405020304" pitchFamily="18" charset="0"/>
              </a:rPr>
              <a:t>The U.S. should work towards a meaningful plan for online platform oversight that can be aligned with EU requirements in the DSA, DMA, and AI Act.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Light" panose="020F0302020204030204" pitchFamily="34" charset="0"/>
                <a:ea typeface="Times New Roman" panose="02020603050405020304" pitchFamily="18" charset="0"/>
                <a:cs typeface="Times New Roman" panose="02020603050405020304" pitchFamily="18" charset="0"/>
              </a:rPr>
              <a:t>The EU should consider the potential for future alignment when developing the parts of the EU AI Act with extraterritorial impact, such as in the requirements for chatbots, commercial social coring, platforms with high-risk AI systems, and general-purpose AI.</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Light" panose="020F0302020204030204" pitchFamily="34" charset="0"/>
                <a:ea typeface="Times New Roman" panose="02020603050405020304" pitchFamily="18" charset="0"/>
                <a:cs typeface="Times New Roman" panose="02020603050405020304" pitchFamily="18" charset="0"/>
              </a:rPr>
              <a:t>The EU should actively share, and the U.S. be receptive to, information learned through the EU’s significant information collections about AI risk, especially through online platform research and the high-risk AI database.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64CD977E-28BC-C646-B099-46C3DAD65E36}" type="slidenum">
              <a:rPr lang="en-US" smtClean="0"/>
              <a:t>10</a:t>
            </a:fld>
            <a:endParaRPr lang="en-US"/>
          </a:p>
        </p:txBody>
      </p:sp>
    </p:spTree>
    <p:extLst>
      <p:ext uri="{BB962C8B-B14F-4D97-AF65-F5344CB8AC3E}">
        <p14:creationId xmlns:p14="http://schemas.microsoft.com/office/powerpoint/2010/main" val="223380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7245AB9D-F420-421F-832D-EC0149A6314B}"/>
              </a:ext>
            </a:extLst>
          </p:cNvPr>
          <p:cNvSpPr>
            <a:spLocks noGrp="1"/>
          </p:cNvSpPr>
          <p:nvPr>
            <p:ph type="body" sz="quarter" idx="10" hasCustomPrompt="1"/>
          </p:nvPr>
        </p:nvSpPr>
        <p:spPr>
          <a:xfrm>
            <a:off x="1074737" y="2974196"/>
            <a:ext cx="10042525" cy="1612900"/>
          </a:xfrm>
          <a:prstGeom prst="rect">
            <a:avLst/>
          </a:prstGeom>
        </p:spPr>
        <p:txBody>
          <a:bodyPr/>
          <a:lstStyle>
            <a:lvl1pPr marL="0" indent="0">
              <a:buNone/>
              <a:defRPr sz="4000" b="1">
                <a:solidFill>
                  <a:schemeClr val="bg1"/>
                </a:solidFill>
                <a:latin typeface="Georgia" panose="02040502050405020303" pitchFamily="18" charset="0"/>
              </a:defRPr>
            </a:lvl1pPr>
            <a:lvl2pPr marL="457200" indent="0">
              <a:buNone/>
              <a:defRPr/>
            </a:lvl2pPr>
          </a:lstStyle>
          <a:p>
            <a:pPr lvl="0"/>
            <a:r>
              <a:rPr lang="en-US" dirty="0"/>
              <a:t>Insert your Title here. Click to edit this style. Scale to size you need.</a:t>
            </a:r>
          </a:p>
          <a:p>
            <a:pPr lvl="1"/>
            <a:endParaRPr lang="en-US" dirty="0"/>
          </a:p>
        </p:txBody>
      </p:sp>
      <p:sp>
        <p:nvSpPr>
          <p:cNvPr id="11" name="Text Placeholder 10">
            <a:extLst>
              <a:ext uri="{FF2B5EF4-FFF2-40B4-BE49-F238E27FC236}">
                <a16:creationId xmlns:a16="http://schemas.microsoft.com/office/drawing/2014/main" id="{BD5F69F5-EE15-4674-8CEC-9E9E25DA9966}"/>
              </a:ext>
            </a:extLst>
          </p:cNvPr>
          <p:cNvSpPr>
            <a:spLocks noGrp="1"/>
          </p:cNvSpPr>
          <p:nvPr>
            <p:ph type="body" sz="quarter" idx="11" hasCustomPrompt="1"/>
          </p:nvPr>
        </p:nvSpPr>
        <p:spPr>
          <a:xfrm>
            <a:off x="1089025" y="4832351"/>
            <a:ext cx="5624513" cy="1703387"/>
          </a:xfrm>
          <a:prstGeom prst="rect">
            <a:avLst/>
          </a:prstGeom>
        </p:spPr>
        <p:txBody>
          <a:bodyPr/>
          <a:lstStyle>
            <a:lvl1pPr marL="0" indent="0">
              <a:buNone/>
              <a:defRPr sz="1600">
                <a:solidFill>
                  <a:schemeClr val="bg1"/>
                </a:solidFill>
                <a:latin typeface="Georgia" panose="02040502050405020303" pitchFamily="18" charset="0"/>
              </a:defRPr>
            </a:lvl1pPr>
          </a:lstStyle>
          <a:p>
            <a:pPr lvl="0"/>
            <a:r>
              <a:rPr lang="en-US" dirty="0"/>
              <a:t>Name</a:t>
            </a:r>
          </a:p>
          <a:p>
            <a:pPr lvl="0"/>
            <a:r>
              <a:rPr lang="en-US" dirty="0"/>
              <a:t>Title</a:t>
            </a:r>
          </a:p>
          <a:p>
            <a:pPr lvl="0"/>
            <a:r>
              <a:rPr lang="en-US" dirty="0"/>
              <a:t>Other Information</a:t>
            </a:r>
          </a:p>
          <a:p>
            <a:pPr lvl="0"/>
            <a:r>
              <a:rPr lang="en-US" dirty="0"/>
              <a:t>Other Information</a:t>
            </a:r>
          </a:p>
          <a:p>
            <a:pPr lvl="0"/>
            <a:r>
              <a:rPr lang="en-US" dirty="0"/>
              <a:t>Date</a:t>
            </a:r>
          </a:p>
        </p:txBody>
      </p:sp>
    </p:spTree>
    <p:extLst>
      <p:ext uri="{BB962C8B-B14F-4D97-AF65-F5344CB8AC3E}">
        <p14:creationId xmlns:p14="http://schemas.microsoft.com/office/powerpoint/2010/main" val="2998825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A27A2575-9709-426B-9514-8D279B589466}"/>
              </a:ext>
            </a:extLst>
          </p:cNvPr>
          <p:cNvSpPr>
            <a:spLocks noGrp="1"/>
          </p:cNvSpPr>
          <p:nvPr>
            <p:ph type="body" sz="quarter" idx="10" hasCustomPrompt="1"/>
          </p:nvPr>
        </p:nvSpPr>
        <p:spPr>
          <a:xfrm>
            <a:off x="827088" y="1390650"/>
            <a:ext cx="9620250" cy="1001713"/>
          </a:xfrm>
          <a:prstGeom prst="rect">
            <a:avLst/>
          </a:prstGeom>
        </p:spPr>
        <p:txBody>
          <a:bodyPr/>
          <a:lstStyle>
            <a:lvl1pPr>
              <a:defRPr b="1">
                <a:solidFill>
                  <a:schemeClr val="accent1">
                    <a:lumMod val="75000"/>
                  </a:schemeClr>
                </a:solidFill>
                <a:latin typeface="Georgia" panose="02040502050405020303" pitchFamily="18" charset="0"/>
              </a:defRPr>
            </a:lvl1pPr>
            <a:lvl2pPr marL="457200" indent="0">
              <a:buNone/>
              <a:defRPr/>
            </a:lvl2pPr>
          </a:lstStyle>
          <a:p>
            <a:pPr lvl="0"/>
            <a:r>
              <a:rPr lang="en-US" dirty="0"/>
              <a:t>Enter Your Header/Title Here. Scale to size needed but keep Georgia bold.</a:t>
            </a:r>
          </a:p>
          <a:p>
            <a:pPr lvl="1"/>
            <a:endParaRPr lang="en-US" dirty="0"/>
          </a:p>
        </p:txBody>
      </p:sp>
      <p:sp>
        <p:nvSpPr>
          <p:cNvPr id="10" name="Text Placeholder 9">
            <a:extLst>
              <a:ext uri="{FF2B5EF4-FFF2-40B4-BE49-F238E27FC236}">
                <a16:creationId xmlns:a16="http://schemas.microsoft.com/office/drawing/2014/main" id="{F6128474-DB1B-4E37-A8D2-AB1E09461723}"/>
              </a:ext>
            </a:extLst>
          </p:cNvPr>
          <p:cNvSpPr>
            <a:spLocks noGrp="1"/>
          </p:cNvSpPr>
          <p:nvPr>
            <p:ph type="body" sz="quarter" idx="11"/>
          </p:nvPr>
        </p:nvSpPr>
        <p:spPr>
          <a:xfrm>
            <a:off x="827088" y="2730500"/>
            <a:ext cx="8304212" cy="3721100"/>
          </a:xfrm>
          <a:prstGeom prst="rect">
            <a:avLst/>
          </a:prstGeom>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139360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38925A2-AFEF-424B-85DD-C882A8392B5F}"/>
              </a:ext>
            </a:extLst>
          </p:cNvPr>
          <p:cNvSpPr/>
          <p:nvPr userDrawn="1"/>
        </p:nvSpPr>
        <p:spPr bwMode="auto">
          <a:xfrm>
            <a:off x="0" y="0"/>
            <a:ext cx="12192000" cy="6858000"/>
          </a:xfrm>
          <a:prstGeom prst="rect">
            <a:avLst/>
          </a:prstGeom>
          <a:gradFill>
            <a:gsLst>
              <a:gs pos="0">
                <a:srgbClr val="083868"/>
              </a:gs>
              <a:gs pos="100000">
                <a:srgbClr val="295582"/>
              </a:gs>
            </a:gsLst>
            <a:lin ang="5400000" scaled="1"/>
          </a:gra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642938" rtl="0" eaLnBrk="1" fontAlgn="base" latinLnBrk="0" hangingPunct="1">
              <a:lnSpc>
                <a:spcPct val="100000"/>
              </a:lnSpc>
              <a:spcBef>
                <a:spcPct val="0"/>
              </a:spcBef>
              <a:spcAft>
                <a:spcPct val="0"/>
              </a:spcAft>
              <a:buClrTx/>
              <a:buSzTx/>
              <a:buFontTx/>
              <a:buNone/>
              <a:tabLst/>
            </a:pPr>
            <a:endParaRPr kumimoji="0" lang="en-US" sz="3000" b="0" i="0" u="none" strike="noStrike" cap="none" normalizeH="0" baseline="0">
              <a:ln>
                <a:noFill/>
              </a:ln>
              <a:solidFill>
                <a:srgbClr val="000000"/>
              </a:solidFill>
              <a:effectLst/>
              <a:latin typeface="Gill Sans" pitchFamily="96" charset="0"/>
              <a:ea typeface="ヒラギノ角ゴ Pro W3" pitchFamily="96" charset="-128"/>
              <a:sym typeface="Gill Sans" pitchFamily="96" charset="0"/>
            </a:endParaRPr>
          </a:p>
        </p:txBody>
      </p:sp>
      <p:pic>
        <p:nvPicPr>
          <p:cNvPr id="7" name="Picture 10" descr="BROOKINGS_qii">
            <a:extLst>
              <a:ext uri="{FF2B5EF4-FFF2-40B4-BE49-F238E27FC236}">
                <a16:creationId xmlns:a16="http://schemas.microsoft.com/office/drawing/2014/main" id="{890AA84A-7CB6-46B6-B206-CFA031EFE7B6}"/>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45063" y="857252"/>
            <a:ext cx="6369890" cy="630918"/>
          </a:xfrm>
          <a:prstGeom prst="rect">
            <a:avLst/>
          </a:prstGeom>
          <a:noFill/>
          <a:extLst>
            <a:ext uri="{909E8E84-426E-40DD-AFC4-6F175D3DCCD1}">
              <a14:hiddenFill xmlns:a14="http://schemas.microsoft.com/office/drawing/2010/main">
                <a:solidFill>
                  <a:srgbClr val="FFFFFF"/>
                </a:solidFill>
              </a14:hiddenFill>
            </a:ext>
          </a:extLst>
        </p:spPr>
      </p:pic>
      <p:sp>
        <p:nvSpPr>
          <p:cNvPr id="10" name="Line 3">
            <a:extLst>
              <a:ext uri="{FF2B5EF4-FFF2-40B4-BE49-F238E27FC236}">
                <a16:creationId xmlns:a16="http://schemas.microsoft.com/office/drawing/2014/main" id="{E6E88C9F-8B15-4CDA-B082-F6001678FCAE}"/>
              </a:ext>
            </a:extLst>
          </p:cNvPr>
          <p:cNvSpPr>
            <a:spLocks noChangeShapeType="1"/>
          </p:cNvSpPr>
          <p:nvPr userDrawn="1"/>
        </p:nvSpPr>
        <p:spPr bwMode="auto">
          <a:xfrm>
            <a:off x="1057594" y="4477706"/>
            <a:ext cx="10064835" cy="0"/>
          </a:xfrm>
          <a:prstGeom prst="line">
            <a:avLst/>
          </a:prstGeom>
          <a:noFill/>
          <a:ln w="9525">
            <a:solidFill>
              <a:srgbClr val="FFFFFF">
                <a:alpha val="50000"/>
              </a:srgbClr>
            </a:solidFill>
            <a:round/>
            <a:headEnd/>
            <a:tailEnd/>
          </a:ln>
          <a:extLst>
            <a:ext uri="{909E8E84-426E-40DD-AFC4-6F175D3DCCD1}">
              <a14:hiddenFill xmlns:a14="http://schemas.microsoft.com/office/drawing/2010/main">
                <a:noFill/>
              </a14:hiddenFill>
            </a:ext>
          </a:extLst>
        </p:spPr>
        <p:txBody>
          <a:bodyPr/>
          <a:lstStyle/>
          <a:p>
            <a:endParaRPr lang="en-US" sz="3000"/>
          </a:p>
        </p:txBody>
      </p:sp>
    </p:spTree>
    <p:extLst>
      <p:ext uri="{BB962C8B-B14F-4D97-AF65-F5344CB8AC3E}">
        <p14:creationId xmlns:p14="http://schemas.microsoft.com/office/powerpoint/2010/main" val="2630903956"/>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C3449E-D43C-4656-AD1F-D54F91E8D7A5}"/>
              </a:ext>
            </a:extLst>
          </p:cNvPr>
          <p:cNvSpPr/>
          <p:nvPr userDrawn="1"/>
        </p:nvSpPr>
        <p:spPr>
          <a:xfrm>
            <a:off x="0" y="0"/>
            <a:ext cx="12192000" cy="6858000"/>
          </a:xfrm>
          <a:prstGeom prst="rect">
            <a:avLst/>
          </a:prstGeom>
          <a:gradFill>
            <a:gsLst>
              <a:gs pos="47000">
                <a:srgbClr val="FFFFFF">
                  <a:alpha val="64000"/>
                </a:srgbClr>
              </a:gs>
              <a:gs pos="100000">
                <a:srgbClr val="E3EDF7"/>
              </a:gs>
            </a:gsLst>
            <a:lin ang="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4" descr="Light upward diagonal">
            <a:extLst>
              <a:ext uri="{FF2B5EF4-FFF2-40B4-BE49-F238E27FC236}">
                <a16:creationId xmlns:a16="http://schemas.microsoft.com/office/drawing/2014/main" id="{82128C4B-3CC7-46EB-87EC-6C76C7CB53DF}"/>
              </a:ext>
            </a:extLst>
          </p:cNvPr>
          <p:cNvSpPr>
            <a:spLocks/>
          </p:cNvSpPr>
          <p:nvPr userDrawn="1"/>
        </p:nvSpPr>
        <p:spPr bwMode="auto">
          <a:xfrm>
            <a:off x="817690" y="407902"/>
            <a:ext cx="12283169" cy="539749"/>
          </a:xfrm>
          <a:prstGeom prst="rect">
            <a:avLst/>
          </a:prstGeom>
          <a:pattFill prst="ltUpDiag">
            <a:fgClr>
              <a:srgbClr val="083868"/>
            </a:fgClr>
            <a:bgClr>
              <a:srgbClr val="295582"/>
            </a:bgClr>
          </a:pattFill>
          <a:ln>
            <a:noFill/>
          </a:ln>
          <a:effectLst/>
          <a:extLs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3000"/>
          </a:p>
        </p:txBody>
      </p:sp>
      <p:pic>
        <p:nvPicPr>
          <p:cNvPr id="8" name="Picture 10" descr="BROOKINGS_REV">
            <a:extLst>
              <a:ext uri="{FF2B5EF4-FFF2-40B4-BE49-F238E27FC236}">
                <a16:creationId xmlns:a16="http://schemas.microsoft.com/office/drawing/2014/main" id="{E99E1ACB-3375-4B9A-8432-FF344671F558}"/>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64767" y="585285"/>
            <a:ext cx="1994564" cy="2507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0017521"/>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wired.com/story/clearview-face-search-engine-gdpr/"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commission/presscorner/detail/en/ip_22_7777"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echcrunch.com/2023/01/12/meta-ads-gdpr-decisions-edpb/" TargetMode="External"/><Relationship Id="rId4" Type="http://schemas.openxmlformats.org/officeDocument/2006/relationships/hyperlink" Target="https://techcrunch.com/2021/11/10/google-fails-to-overturn-eus-e2-42bn-shopping-antitrust-decision/"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31BE51B-61D3-01DD-C37F-573B49B83191}"/>
              </a:ext>
            </a:extLst>
          </p:cNvPr>
          <p:cNvSpPr>
            <a:spLocks noGrp="1"/>
          </p:cNvSpPr>
          <p:nvPr>
            <p:ph type="body" sz="quarter" idx="10"/>
          </p:nvPr>
        </p:nvSpPr>
        <p:spPr>
          <a:xfrm>
            <a:off x="989807" y="2948796"/>
            <a:ext cx="11447462" cy="1271233"/>
          </a:xfrm>
        </p:spPr>
        <p:txBody>
          <a:bodyPr/>
          <a:lstStyle/>
          <a:p>
            <a:r>
              <a:rPr lang="en-US" dirty="0"/>
              <a:t>EU and U.S. AI Risk Management</a:t>
            </a:r>
          </a:p>
          <a:p>
            <a:r>
              <a:rPr lang="en-US" sz="2800" dirty="0"/>
              <a:t>A Comparison and Implications for the TTC</a:t>
            </a:r>
          </a:p>
        </p:txBody>
      </p:sp>
      <p:sp>
        <p:nvSpPr>
          <p:cNvPr id="3" name="Text Placeholder 2">
            <a:extLst>
              <a:ext uri="{FF2B5EF4-FFF2-40B4-BE49-F238E27FC236}">
                <a16:creationId xmlns:a16="http://schemas.microsoft.com/office/drawing/2014/main" id="{89137163-A56D-0998-1D9D-1BD756590F9E}"/>
              </a:ext>
            </a:extLst>
          </p:cNvPr>
          <p:cNvSpPr>
            <a:spLocks noGrp="1"/>
          </p:cNvSpPr>
          <p:nvPr>
            <p:ph type="body" sz="quarter" idx="11"/>
          </p:nvPr>
        </p:nvSpPr>
        <p:spPr>
          <a:xfrm>
            <a:off x="1089025" y="4832351"/>
            <a:ext cx="5624513" cy="1703387"/>
          </a:xfrm>
        </p:spPr>
        <p:txBody>
          <a:bodyPr/>
          <a:lstStyle/>
          <a:p>
            <a:r>
              <a:rPr lang="en-US" sz="2400" dirty="0"/>
              <a:t>Alex C. Engler</a:t>
            </a:r>
          </a:p>
          <a:p>
            <a:r>
              <a:rPr lang="en-US" sz="2400" dirty="0"/>
              <a:t>Mastodon / Twitter: @</a:t>
            </a:r>
            <a:r>
              <a:rPr lang="en-US" sz="2400" dirty="0" err="1"/>
              <a:t>alexcengler</a:t>
            </a:r>
            <a:endParaRPr lang="en-US" sz="2400" dirty="0"/>
          </a:p>
          <a:p>
            <a:r>
              <a:rPr lang="en-US" sz="2400" dirty="0"/>
              <a:t>Email: </a:t>
            </a:r>
            <a:r>
              <a:rPr lang="en-US" sz="2400" dirty="0" err="1"/>
              <a:t>aengler@brookings.edu</a:t>
            </a:r>
            <a:endParaRPr lang="en-US" sz="2400" dirty="0"/>
          </a:p>
        </p:txBody>
      </p:sp>
    </p:spTree>
    <p:extLst>
      <p:ext uri="{BB962C8B-B14F-4D97-AF65-F5344CB8AC3E}">
        <p14:creationId xmlns:p14="http://schemas.microsoft.com/office/powerpoint/2010/main" val="36389700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E8607E-FD1D-82D7-486C-91A60FDE295D}"/>
              </a:ext>
            </a:extLst>
          </p:cNvPr>
          <p:cNvSpPr>
            <a:spLocks noGrp="1"/>
          </p:cNvSpPr>
          <p:nvPr>
            <p:ph type="body" sz="quarter" idx="10"/>
          </p:nvPr>
        </p:nvSpPr>
        <p:spPr>
          <a:xfrm>
            <a:off x="827087" y="1188944"/>
            <a:ext cx="10121961" cy="1001713"/>
          </a:xfrm>
        </p:spPr>
        <p:txBody>
          <a:bodyPr/>
          <a:lstStyle/>
          <a:p>
            <a:pPr marL="0" indent="0">
              <a:buNone/>
            </a:pPr>
            <a:r>
              <a:rPr lang="en-US" dirty="0"/>
              <a:t>Policy Recommendations</a:t>
            </a:r>
          </a:p>
        </p:txBody>
      </p:sp>
      <p:sp>
        <p:nvSpPr>
          <p:cNvPr id="3" name="Text Placeholder 2">
            <a:extLst>
              <a:ext uri="{FF2B5EF4-FFF2-40B4-BE49-F238E27FC236}">
                <a16:creationId xmlns:a16="http://schemas.microsoft.com/office/drawing/2014/main" id="{E8A5F926-A2C6-0054-771F-4548F2D4EEAD}"/>
              </a:ext>
            </a:extLst>
          </p:cNvPr>
          <p:cNvSpPr>
            <a:spLocks noGrp="1"/>
          </p:cNvSpPr>
          <p:nvPr>
            <p:ph type="body" sz="quarter" idx="11"/>
          </p:nvPr>
        </p:nvSpPr>
        <p:spPr>
          <a:xfrm>
            <a:off x="827087" y="1890027"/>
            <a:ext cx="11033219" cy="4289313"/>
          </a:xfrm>
        </p:spPr>
        <p:txBody>
          <a:bodyPr/>
          <a:lstStyle/>
          <a:p>
            <a:r>
              <a:rPr lang="en-US" dirty="0"/>
              <a:t>U.S. should enforce E.O. 13859, creating agency AI regulatory plans</a:t>
            </a:r>
          </a:p>
          <a:p>
            <a:endParaRPr lang="en-US" dirty="0"/>
          </a:p>
          <a:p>
            <a:r>
              <a:rPr lang="en-US" dirty="0"/>
              <a:t>EU should create more flexibility in its AI definition, enabling adjustments to inclusion</a:t>
            </a:r>
          </a:p>
          <a:p>
            <a:r>
              <a:rPr lang="en-US" dirty="0"/>
              <a:t>EU should take steps to open its standards setting process to the world, especially </a:t>
            </a:r>
            <a:r>
              <a:rPr lang="en-US" dirty="0" err="1"/>
              <a:t>w.r.t.</a:t>
            </a:r>
            <a:r>
              <a:rPr lang="en-US" dirty="0"/>
              <a:t> AI with greater extraterritorial impact</a:t>
            </a:r>
          </a:p>
          <a:p>
            <a:endParaRPr lang="en-US" dirty="0"/>
          </a:p>
          <a:p>
            <a:r>
              <a:rPr lang="en-US" dirty="0"/>
              <a:t>U.S. and EU should collaborate on AI regulatory capacity (best practices, talent exchange, AI sandbox pilot, </a:t>
            </a:r>
            <a:r>
              <a:rPr lang="en-US" dirty="0" err="1"/>
              <a:t>etc</a:t>
            </a:r>
            <a:r>
              <a:rPr lang="en-US" dirty="0"/>
              <a:t>).</a:t>
            </a:r>
          </a:p>
          <a:p>
            <a:endParaRPr lang="en-US" dirty="0"/>
          </a:p>
        </p:txBody>
      </p:sp>
    </p:spTree>
    <p:extLst>
      <p:ext uri="{BB962C8B-B14F-4D97-AF65-F5344CB8AC3E}">
        <p14:creationId xmlns:p14="http://schemas.microsoft.com/office/powerpoint/2010/main" val="4203808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3F41B4B-4622-6365-9729-8A34D51F8B0A}"/>
              </a:ext>
            </a:extLst>
          </p:cNvPr>
          <p:cNvSpPr>
            <a:spLocks noGrp="1"/>
          </p:cNvSpPr>
          <p:nvPr>
            <p:ph type="body" sz="quarter" idx="10"/>
          </p:nvPr>
        </p:nvSpPr>
        <p:spPr/>
        <p:txBody>
          <a:bodyPr/>
          <a:lstStyle/>
          <a:p>
            <a:pPr marL="0" indent="0">
              <a:buNone/>
            </a:pPr>
            <a:r>
              <a:rPr lang="en-US" dirty="0"/>
              <a:t>With support from:</a:t>
            </a:r>
          </a:p>
        </p:txBody>
      </p:sp>
      <p:pic>
        <p:nvPicPr>
          <p:cNvPr id="5" name="Picture 4" descr="A picture containing text&#10;&#10;Description automatically generated">
            <a:extLst>
              <a:ext uri="{FF2B5EF4-FFF2-40B4-BE49-F238E27FC236}">
                <a16:creationId xmlns:a16="http://schemas.microsoft.com/office/drawing/2014/main" id="{82746D1D-6E88-279E-662F-B62C8DBC3B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19501" y="2436962"/>
            <a:ext cx="8435423" cy="3148312"/>
          </a:xfrm>
          <a:prstGeom prst="rect">
            <a:avLst/>
          </a:prstGeom>
        </p:spPr>
      </p:pic>
    </p:spTree>
    <p:extLst>
      <p:ext uri="{BB962C8B-B14F-4D97-AF65-F5344CB8AC3E}">
        <p14:creationId xmlns:p14="http://schemas.microsoft.com/office/powerpoint/2010/main" val="804902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E8607E-FD1D-82D7-486C-91A60FDE295D}"/>
              </a:ext>
            </a:extLst>
          </p:cNvPr>
          <p:cNvSpPr>
            <a:spLocks noGrp="1"/>
          </p:cNvSpPr>
          <p:nvPr>
            <p:ph type="body" sz="quarter" idx="10"/>
          </p:nvPr>
        </p:nvSpPr>
        <p:spPr>
          <a:xfrm>
            <a:off x="827088" y="1085850"/>
            <a:ext cx="9620250" cy="1001713"/>
          </a:xfrm>
        </p:spPr>
        <p:txBody>
          <a:bodyPr/>
          <a:lstStyle/>
          <a:p>
            <a:pPr marL="0" indent="0">
              <a:buNone/>
            </a:pPr>
            <a:r>
              <a:rPr lang="en-US" dirty="0"/>
              <a:t>AI Risk Management</a:t>
            </a:r>
          </a:p>
        </p:txBody>
      </p:sp>
      <p:sp>
        <p:nvSpPr>
          <p:cNvPr id="3" name="Text Placeholder 2">
            <a:extLst>
              <a:ext uri="{FF2B5EF4-FFF2-40B4-BE49-F238E27FC236}">
                <a16:creationId xmlns:a16="http://schemas.microsoft.com/office/drawing/2014/main" id="{E8A5F926-A2C6-0054-771F-4548F2D4EEAD}"/>
              </a:ext>
            </a:extLst>
          </p:cNvPr>
          <p:cNvSpPr>
            <a:spLocks noGrp="1"/>
          </p:cNvSpPr>
          <p:nvPr>
            <p:ph type="body" sz="quarter" idx="11"/>
          </p:nvPr>
        </p:nvSpPr>
        <p:spPr>
          <a:xfrm>
            <a:off x="827088" y="1674607"/>
            <a:ext cx="11364912" cy="4289313"/>
          </a:xfrm>
        </p:spPr>
        <p:txBody>
          <a:bodyPr/>
          <a:lstStyle/>
          <a:p>
            <a:endParaRPr lang="en-US" dirty="0"/>
          </a:p>
          <a:p>
            <a:endParaRPr lang="en-US" dirty="0"/>
          </a:p>
        </p:txBody>
      </p:sp>
      <p:graphicFrame>
        <p:nvGraphicFramePr>
          <p:cNvPr id="6" name="Table 5">
            <a:extLst>
              <a:ext uri="{FF2B5EF4-FFF2-40B4-BE49-F238E27FC236}">
                <a16:creationId xmlns:a16="http://schemas.microsoft.com/office/drawing/2014/main" id="{6C47D6D6-FEE3-093C-A327-F8E90263640D}"/>
              </a:ext>
            </a:extLst>
          </p:cNvPr>
          <p:cNvGraphicFramePr>
            <a:graphicFrameLocks noGrp="1"/>
          </p:cNvGraphicFramePr>
          <p:nvPr>
            <p:extLst>
              <p:ext uri="{D42A27DB-BD31-4B8C-83A1-F6EECF244321}">
                <p14:modId xmlns:p14="http://schemas.microsoft.com/office/powerpoint/2010/main" val="3359271752"/>
              </p:ext>
            </p:extLst>
          </p:nvPr>
        </p:nvGraphicFramePr>
        <p:xfrm>
          <a:off x="827088" y="1842247"/>
          <a:ext cx="11046665" cy="4710429"/>
        </p:xfrm>
        <a:graphic>
          <a:graphicData uri="http://schemas.openxmlformats.org/drawingml/2006/table">
            <a:tbl>
              <a:tblPr firstRow="1" firstCol="1" bandRow="1">
                <a:tableStyleId>{5C22544A-7EE6-4342-B048-85BDC9FD1C3A}</a:tableStyleId>
              </a:tblPr>
              <a:tblGrid>
                <a:gridCol w="4409408">
                  <a:extLst>
                    <a:ext uri="{9D8B030D-6E8A-4147-A177-3AD203B41FA5}">
                      <a16:colId xmlns:a16="http://schemas.microsoft.com/office/drawing/2014/main" val="3611779575"/>
                    </a:ext>
                  </a:extLst>
                </a:gridCol>
                <a:gridCol w="6637257">
                  <a:extLst>
                    <a:ext uri="{9D8B030D-6E8A-4147-A177-3AD203B41FA5}">
                      <a16:colId xmlns:a16="http://schemas.microsoft.com/office/drawing/2014/main" val="3070761367"/>
                    </a:ext>
                  </a:extLst>
                </a:gridCol>
              </a:tblGrid>
              <a:tr h="428221">
                <a:tc>
                  <a:txBody>
                    <a:bodyPr/>
                    <a:lstStyle/>
                    <a:p>
                      <a:pPr marL="0" marR="0">
                        <a:spcBef>
                          <a:spcPts val="0"/>
                        </a:spcBef>
                        <a:spcAft>
                          <a:spcPts val="0"/>
                        </a:spcAft>
                      </a:pPr>
                      <a:r>
                        <a:rPr lang="en-US" sz="1200">
                          <a:effectLst/>
                        </a:rPr>
                        <a:t>Subfield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Examples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27967483"/>
                  </a:ext>
                </a:extLst>
              </a:tr>
              <a:tr h="713701">
                <a:tc>
                  <a:txBody>
                    <a:bodyPr/>
                    <a:lstStyle/>
                    <a:p>
                      <a:pPr marL="0" marR="0">
                        <a:spcBef>
                          <a:spcPts val="0"/>
                        </a:spcBef>
                        <a:spcAft>
                          <a:spcPts val="0"/>
                        </a:spcAft>
                      </a:pPr>
                      <a:r>
                        <a:rPr lang="en-US" sz="2000">
                          <a:effectLst/>
                        </a:rPr>
                        <a:t>AI for Human Processes /</a:t>
                      </a:r>
                    </a:p>
                    <a:p>
                      <a:pPr marL="0" marR="0">
                        <a:spcBef>
                          <a:spcPts val="0"/>
                        </a:spcBef>
                        <a:spcAft>
                          <a:spcPts val="0"/>
                        </a:spcAft>
                      </a:pPr>
                      <a:r>
                        <a:rPr lang="en-US" sz="2000">
                          <a:effectLst/>
                        </a:rPr>
                        <a:t>Socioeconomic Decisions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AI in Hiring, Educational Access, Financial Services Approval</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40177584"/>
                  </a:ext>
                </a:extLst>
              </a:tr>
              <a:tr h="356851">
                <a:tc>
                  <a:txBody>
                    <a:bodyPr/>
                    <a:lstStyle/>
                    <a:p>
                      <a:pPr marL="0" marR="0">
                        <a:spcBef>
                          <a:spcPts val="0"/>
                        </a:spcBef>
                        <a:spcAft>
                          <a:spcPts val="0"/>
                        </a:spcAft>
                      </a:pPr>
                      <a:r>
                        <a:rPr lang="en-US" sz="2000">
                          <a:effectLst/>
                        </a:rPr>
                        <a:t>AI in Consumer Products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Medical devices, partially autonomous vehicles,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7439037"/>
                  </a:ext>
                </a:extLst>
              </a:tr>
              <a:tr h="356851">
                <a:tc>
                  <a:txBody>
                    <a:bodyPr/>
                    <a:lstStyle/>
                    <a:p>
                      <a:pPr marL="0" marR="0">
                        <a:spcBef>
                          <a:spcPts val="0"/>
                        </a:spcBef>
                        <a:spcAft>
                          <a:spcPts val="0"/>
                        </a:spcAft>
                      </a:pPr>
                      <a:r>
                        <a:rPr lang="en-US" sz="2000">
                          <a:effectLst/>
                        </a:rPr>
                        <a:t>Chatbots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Sales or customer service chatbots on commerce websites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64785949"/>
                  </a:ext>
                </a:extLst>
              </a:tr>
              <a:tr h="713701">
                <a:tc>
                  <a:txBody>
                    <a:bodyPr/>
                    <a:lstStyle/>
                    <a:p>
                      <a:pPr marL="0" marR="0">
                        <a:spcBef>
                          <a:spcPts val="0"/>
                        </a:spcBef>
                        <a:spcAft>
                          <a:spcPts val="0"/>
                        </a:spcAft>
                      </a:pPr>
                      <a:r>
                        <a:rPr lang="en-US" sz="2000">
                          <a:effectLst/>
                        </a:rPr>
                        <a:t>Social Media Recommender &amp; Moderation Systems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Newsfeeds on TikTok, Twitter, Facebook, Instagram, LinkedIn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85684860"/>
                  </a:ext>
                </a:extLst>
              </a:tr>
              <a:tr h="713701">
                <a:tc>
                  <a:txBody>
                    <a:bodyPr/>
                    <a:lstStyle/>
                    <a:p>
                      <a:pPr marL="0" marR="0">
                        <a:spcBef>
                          <a:spcPts val="0"/>
                        </a:spcBef>
                        <a:spcAft>
                          <a:spcPts val="0"/>
                        </a:spcAft>
                      </a:pPr>
                      <a:r>
                        <a:rPr lang="en-US" sz="2000">
                          <a:effectLst/>
                        </a:rPr>
                        <a:t>Algorithms on Ecommerce Platforms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Algorithms for search or recommendation of products and vendors on Amazon or Shopify</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14198734"/>
                  </a:ext>
                </a:extLst>
              </a:tr>
              <a:tr h="356851">
                <a:tc>
                  <a:txBody>
                    <a:bodyPr/>
                    <a:lstStyle/>
                    <a:p>
                      <a:pPr marL="0" marR="0">
                        <a:spcBef>
                          <a:spcPts val="0"/>
                        </a:spcBef>
                        <a:spcAft>
                          <a:spcPts val="0"/>
                        </a:spcAft>
                      </a:pPr>
                      <a:r>
                        <a:rPr lang="en-US" sz="2000">
                          <a:effectLst/>
                        </a:rPr>
                        <a:t>Foundations Models / Generative AI</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Stability AI’s Stable Diffusion and OpenAI’s GPT-3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99421404"/>
                  </a:ext>
                </a:extLst>
              </a:tr>
              <a:tr h="356851">
                <a:tc>
                  <a:txBody>
                    <a:bodyPr/>
                    <a:lstStyle/>
                    <a:p>
                      <a:pPr marL="0" marR="0">
                        <a:spcBef>
                          <a:spcPts val="0"/>
                        </a:spcBef>
                        <a:spcAft>
                          <a:spcPts val="0"/>
                        </a:spcAft>
                      </a:pPr>
                      <a:r>
                        <a:rPr lang="en-US" sz="2000">
                          <a:effectLst/>
                        </a:rPr>
                        <a:t>Facial Recognition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dirty="0">
                          <a:effectLst/>
                        </a:rPr>
                        <a:t>Clearview AI, </a:t>
                      </a:r>
                      <a:r>
                        <a:rPr lang="en-US" sz="2000" dirty="0" err="1">
                          <a:effectLst/>
                        </a:rPr>
                        <a:t>PimEyes</a:t>
                      </a:r>
                      <a:r>
                        <a:rPr lang="en-US" sz="2000" dirty="0">
                          <a:effectLst/>
                        </a:rPr>
                        <a:t>, Amazon </a:t>
                      </a:r>
                      <a:r>
                        <a:rPr lang="en-US" sz="2000" dirty="0" err="1">
                          <a:effectLst/>
                        </a:rPr>
                        <a:t>Rekognition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03462174"/>
                  </a:ext>
                </a:extLst>
              </a:tr>
              <a:tr h="713701">
                <a:tc>
                  <a:txBody>
                    <a:bodyPr/>
                    <a:lstStyle/>
                    <a:p>
                      <a:pPr marL="0" marR="0">
                        <a:spcBef>
                          <a:spcPts val="0"/>
                        </a:spcBef>
                        <a:spcAft>
                          <a:spcPts val="0"/>
                        </a:spcAft>
                      </a:pPr>
                      <a:r>
                        <a:rPr lang="en-US" sz="2000" dirty="0">
                          <a:effectLst/>
                        </a:rPr>
                        <a:t>Targeted Advertising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dirty="0">
                          <a:effectLst/>
                        </a:rPr>
                        <a:t>Algorithmically targeted advertising on websites and phone applications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90234950"/>
                  </a:ext>
                </a:extLst>
              </a:tr>
            </a:tbl>
          </a:graphicData>
        </a:graphic>
      </p:graphicFrame>
    </p:spTree>
    <p:extLst>
      <p:ext uri="{BB962C8B-B14F-4D97-AF65-F5344CB8AC3E}">
        <p14:creationId xmlns:p14="http://schemas.microsoft.com/office/powerpoint/2010/main" val="2226285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E8607E-FD1D-82D7-486C-91A60FDE295D}"/>
              </a:ext>
            </a:extLst>
          </p:cNvPr>
          <p:cNvSpPr>
            <a:spLocks noGrp="1"/>
          </p:cNvSpPr>
          <p:nvPr>
            <p:ph type="body" sz="quarter" idx="10"/>
          </p:nvPr>
        </p:nvSpPr>
        <p:spPr>
          <a:xfrm>
            <a:off x="827088" y="1085850"/>
            <a:ext cx="9620250" cy="1001713"/>
          </a:xfrm>
        </p:spPr>
        <p:txBody>
          <a:bodyPr/>
          <a:lstStyle/>
          <a:p>
            <a:pPr marL="0" indent="0">
              <a:buNone/>
            </a:pPr>
            <a:r>
              <a:rPr lang="en-US" dirty="0"/>
              <a:t>U.S. AI Risk Management</a:t>
            </a:r>
          </a:p>
        </p:txBody>
      </p:sp>
      <p:sp>
        <p:nvSpPr>
          <p:cNvPr id="3" name="Text Placeholder 2">
            <a:extLst>
              <a:ext uri="{FF2B5EF4-FFF2-40B4-BE49-F238E27FC236}">
                <a16:creationId xmlns:a16="http://schemas.microsoft.com/office/drawing/2014/main" id="{E8A5F926-A2C6-0054-771F-4548F2D4EEAD}"/>
              </a:ext>
            </a:extLst>
          </p:cNvPr>
          <p:cNvSpPr>
            <a:spLocks noGrp="1"/>
          </p:cNvSpPr>
          <p:nvPr>
            <p:ph type="body" sz="quarter" idx="11"/>
          </p:nvPr>
        </p:nvSpPr>
        <p:spPr>
          <a:xfrm>
            <a:off x="827088" y="1674607"/>
            <a:ext cx="11364912" cy="4289313"/>
          </a:xfrm>
        </p:spPr>
        <p:txBody>
          <a:bodyPr/>
          <a:lstStyle/>
          <a:p>
            <a:r>
              <a:rPr lang="en-US" dirty="0"/>
              <a:t>E.O. 13859 Maintaining American Leadership in AI</a:t>
            </a:r>
          </a:p>
          <a:p>
            <a:pPr lvl="1"/>
            <a:r>
              <a:rPr lang="en-US" dirty="0"/>
              <a:t>Mandatory agency regulatory plans, but ignored by all agencies except HHS</a:t>
            </a:r>
          </a:p>
          <a:p>
            <a:endParaRPr lang="en-US" dirty="0"/>
          </a:p>
          <a:p>
            <a:r>
              <a:rPr lang="en-US" dirty="0"/>
              <a:t>AI Bill of Rights </a:t>
            </a:r>
          </a:p>
          <a:p>
            <a:pPr marL="457200" lvl="1" indent="0">
              <a:buNone/>
            </a:pPr>
            <a:r>
              <a:rPr lang="en-US" dirty="0"/>
              <a:t>Non-binding, even “does not constitute government policy.”</a:t>
            </a:r>
          </a:p>
          <a:p>
            <a:endParaRPr lang="en-US" dirty="0"/>
          </a:p>
          <a:p>
            <a:r>
              <a:rPr lang="en-US" dirty="0"/>
              <a:t>NIST AI Risk Management Framework</a:t>
            </a:r>
          </a:p>
          <a:p>
            <a:pPr lvl="1"/>
            <a:r>
              <a:rPr lang="en-US" dirty="0"/>
              <a:t>Voluntary suggestions, guidance (official release is tomorrow)</a:t>
            </a:r>
          </a:p>
          <a:p>
            <a:endParaRPr lang="en-US" dirty="0"/>
          </a:p>
          <a:p>
            <a:r>
              <a:rPr lang="en-US" dirty="0"/>
              <a:t>All have AI principles of principles: accuracy, safety, fairness, transparent, accountable, and mention </a:t>
            </a:r>
            <a:r>
              <a:rPr lang="en-US" dirty="0" err="1"/>
              <a:t>explainability</a:t>
            </a:r>
            <a:r>
              <a:rPr lang="en-US" dirty="0"/>
              <a:t> and privacy  </a:t>
            </a:r>
          </a:p>
        </p:txBody>
      </p:sp>
    </p:spTree>
    <p:extLst>
      <p:ext uri="{BB962C8B-B14F-4D97-AF65-F5344CB8AC3E}">
        <p14:creationId xmlns:p14="http://schemas.microsoft.com/office/powerpoint/2010/main" val="3945148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E8607E-FD1D-82D7-486C-91A60FDE295D}"/>
              </a:ext>
            </a:extLst>
          </p:cNvPr>
          <p:cNvSpPr>
            <a:spLocks noGrp="1"/>
          </p:cNvSpPr>
          <p:nvPr>
            <p:ph type="body" sz="quarter" idx="10"/>
          </p:nvPr>
        </p:nvSpPr>
        <p:spPr>
          <a:xfrm>
            <a:off x="827087" y="1390650"/>
            <a:ext cx="10121961" cy="1001713"/>
          </a:xfrm>
        </p:spPr>
        <p:txBody>
          <a:bodyPr/>
          <a:lstStyle/>
          <a:p>
            <a:pPr marL="0" indent="0">
              <a:buNone/>
            </a:pPr>
            <a:r>
              <a:rPr lang="en-US" dirty="0"/>
              <a:t>U.S. AI Risk Management – Binding Agency Guidance</a:t>
            </a:r>
          </a:p>
        </p:txBody>
      </p:sp>
      <p:sp>
        <p:nvSpPr>
          <p:cNvPr id="3" name="Text Placeholder 2">
            <a:extLst>
              <a:ext uri="{FF2B5EF4-FFF2-40B4-BE49-F238E27FC236}">
                <a16:creationId xmlns:a16="http://schemas.microsoft.com/office/drawing/2014/main" id="{E8A5F926-A2C6-0054-771F-4548F2D4EEAD}"/>
              </a:ext>
            </a:extLst>
          </p:cNvPr>
          <p:cNvSpPr>
            <a:spLocks noGrp="1"/>
          </p:cNvSpPr>
          <p:nvPr>
            <p:ph type="body" sz="quarter" idx="11"/>
          </p:nvPr>
        </p:nvSpPr>
        <p:spPr>
          <a:xfrm>
            <a:off x="827087" y="1984157"/>
            <a:ext cx="10791171" cy="4289313"/>
          </a:xfrm>
        </p:spPr>
        <p:txBody>
          <a:bodyPr/>
          <a:lstStyle/>
          <a:p>
            <a:r>
              <a:rPr lang="en-US" dirty="0"/>
              <a:t>EEOC requires transparency, non-discrimination, human oversight in AI hiring processes for people with disabilities;</a:t>
            </a:r>
          </a:p>
          <a:p>
            <a:endParaRPr lang="en-US" dirty="0"/>
          </a:p>
          <a:p>
            <a:r>
              <a:rPr lang="en-US" dirty="0"/>
              <a:t>CFPB requires explanations for adverse actions (rejections/denials) of AI models in credit decisions</a:t>
            </a:r>
          </a:p>
          <a:p>
            <a:endParaRPr lang="en-US" dirty="0"/>
          </a:p>
          <a:p>
            <a:r>
              <a:rPr lang="en-US" dirty="0"/>
              <a:t>FTC can enforce some data privacy, truth in advertising, commercial surveillance restrictions</a:t>
            </a:r>
          </a:p>
          <a:p>
            <a:endParaRPr lang="en-US" dirty="0"/>
          </a:p>
          <a:p>
            <a:r>
              <a:rPr lang="en-US" dirty="0"/>
              <a:t>HUD tackling discrimination in property appraisal models</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831369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E8607E-FD1D-82D7-486C-91A60FDE295D}"/>
              </a:ext>
            </a:extLst>
          </p:cNvPr>
          <p:cNvSpPr>
            <a:spLocks noGrp="1"/>
          </p:cNvSpPr>
          <p:nvPr>
            <p:ph type="body" sz="quarter" idx="10"/>
          </p:nvPr>
        </p:nvSpPr>
        <p:spPr>
          <a:xfrm>
            <a:off x="813641" y="947348"/>
            <a:ext cx="10121961" cy="1001713"/>
          </a:xfrm>
        </p:spPr>
        <p:txBody>
          <a:bodyPr/>
          <a:lstStyle/>
          <a:p>
            <a:pPr marL="0" indent="0">
              <a:buNone/>
            </a:pPr>
            <a:r>
              <a:rPr lang="en-US" dirty="0"/>
              <a:t>EU AI Risk Management – EU AI Act</a:t>
            </a:r>
          </a:p>
        </p:txBody>
      </p:sp>
      <p:sp>
        <p:nvSpPr>
          <p:cNvPr id="4" name="Text Placeholder 2">
            <a:extLst>
              <a:ext uri="{FF2B5EF4-FFF2-40B4-BE49-F238E27FC236}">
                <a16:creationId xmlns:a16="http://schemas.microsoft.com/office/drawing/2014/main" id="{CA19AE6C-3AA0-8BE6-84EE-3B9469CCF0E5}"/>
              </a:ext>
            </a:extLst>
          </p:cNvPr>
          <p:cNvSpPr txBox="1">
            <a:spLocks/>
          </p:cNvSpPr>
          <p:nvPr/>
        </p:nvSpPr>
        <p:spPr>
          <a:xfrm>
            <a:off x="979487" y="2136557"/>
            <a:ext cx="10791171" cy="428931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a:p>
            <a:endParaRPr lang="en-US" dirty="0"/>
          </a:p>
          <a:p>
            <a:endParaRPr lang="en-US" dirty="0"/>
          </a:p>
          <a:p>
            <a:endParaRPr lang="en-US" dirty="0"/>
          </a:p>
          <a:p>
            <a:endParaRPr lang="en-US" dirty="0"/>
          </a:p>
        </p:txBody>
      </p:sp>
      <p:graphicFrame>
        <p:nvGraphicFramePr>
          <p:cNvPr id="7" name="Table 6">
            <a:extLst>
              <a:ext uri="{FF2B5EF4-FFF2-40B4-BE49-F238E27FC236}">
                <a16:creationId xmlns:a16="http://schemas.microsoft.com/office/drawing/2014/main" id="{8FD0A646-80FF-02CC-81E3-2C7F0886D28F}"/>
              </a:ext>
            </a:extLst>
          </p:cNvPr>
          <p:cNvGraphicFramePr>
            <a:graphicFrameLocks noGrp="1"/>
          </p:cNvGraphicFramePr>
          <p:nvPr>
            <p:extLst>
              <p:ext uri="{D42A27DB-BD31-4B8C-83A1-F6EECF244321}">
                <p14:modId xmlns:p14="http://schemas.microsoft.com/office/powerpoint/2010/main" val="2540035811"/>
              </p:ext>
            </p:extLst>
          </p:nvPr>
        </p:nvGraphicFramePr>
        <p:xfrm>
          <a:off x="548013" y="1367345"/>
          <a:ext cx="11654118" cy="5490655"/>
        </p:xfrm>
        <a:graphic>
          <a:graphicData uri="http://schemas.openxmlformats.org/drawingml/2006/table">
            <a:tbl>
              <a:tblPr firstRow="1" firstCol="1" bandRow="1">
                <a:tableStyleId>{5C22544A-7EE6-4342-B048-85BDC9FD1C3A}</a:tableStyleId>
              </a:tblPr>
              <a:tblGrid>
                <a:gridCol w="3579140">
                  <a:extLst>
                    <a:ext uri="{9D8B030D-6E8A-4147-A177-3AD203B41FA5}">
                      <a16:colId xmlns:a16="http://schemas.microsoft.com/office/drawing/2014/main" val="1100257160"/>
                    </a:ext>
                  </a:extLst>
                </a:gridCol>
                <a:gridCol w="8074978">
                  <a:extLst>
                    <a:ext uri="{9D8B030D-6E8A-4147-A177-3AD203B41FA5}">
                      <a16:colId xmlns:a16="http://schemas.microsoft.com/office/drawing/2014/main" val="2636302727"/>
                    </a:ext>
                  </a:extLst>
                </a:gridCol>
              </a:tblGrid>
              <a:tr h="382194">
                <a:tc>
                  <a:txBody>
                    <a:bodyPr/>
                    <a:lstStyle/>
                    <a:p>
                      <a:pPr marL="0" marR="0">
                        <a:spcBef>
                          <a:spcPts val="0"/>
                        </a:spcBef>
                        <a:spcAft>
                          <a:spcPts val="0"/>
                        </a:spcAft>
                      </a:pPr>
                      <a:r>
                        <a:rPr lang="en-US" sz="2200" dirty="0">
                          <a:effectLst/>
                        </a:rPr>
                        <a:t>Subfield</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200" dirty="0">
                          <a:effectLst/>
                        </a:rPr>
                        <a:t>EU Policy Developments</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2123825"/>
                  </a:ext>
                </a:extLst>
              </a:tr>
              <a:tr h="1273979">
                <a:tc>
                  <a:txBody>
                    <a:bodyPr/>
                    <a:lstStyle/>
                    <a:p>
                      <a:pPr marL="0" marR="0">
                        <a:spcBef>
                          <a:spcPts val="0"/>
                        </a:spcBef>
                        <a:spcAft>
                          <a:spcPts val="0"/>
                        </a:spcAft>
                      </a:pPr>
                      <a:r>
                        <a:rPr lang="en-US" sz="2200">
                          <a:effectLst/>
                          <a:latin typeface="+mn-lt"/>
                        </a:rPr>
                        <a:t>AI for Human Processes /</a:t>
                      </a:r>
                    </a:p>
                    <a:p>
                      <a:pPr marL="0" marR="0">
                        <a:spcBef>
                          <a:spcPts val="0"/>
                        </a:spcBef>
                        <a:spcAft>
                          <a:spcPts val="0"/>
                        </a:spcAft>
                      </a:pPr>
                      <a:r>
                        <a:rPr lang="en-US" sz="2200">
                          <a:effectLst/>
                          <a:latin typeface="+mn-lt"/>
                        </a:rPr>
                        <a:t>Socioeconomic Decisions</a:t>
                      </a:r>
                      <a:endParaRPr lang="en-US" sz="22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200" dirty="0">
                          <a:effectLst/>
                          <a:latin typeface="+mn-lt"/>
                        </a:rPr>
                        <a:t>High-risk AI applications in Annex III of EU AI Act will need to meet quality standards, implement risk management system, and perform conformity assessment</a:t>
                      </a:r>
                      <a:endParaRPr lang="en-US" sz="22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37599079"/>
                  </a:ext>
                </a:extLst>
              </a:tr>
              <a:tr h="1006344">
                <a:tc>
                  <a:txBody>
                    <a:bodyPr/>
                    <a:lstStyle/>
                    <a:p>
                      <a:pPr marL="0" marR="0">
                        <a:spcBef>
                          <a:spcPts val="0"/>
                        </a:spcBef>
                        <a:spcAft>
                          <a:spcPts val="0"/>
                        </a:spcAft>
                      </a:pPr>
                      <a:r>
                        <a:rPr lang="en-US" sz="2200" dirty="0">
                          <a:effectLst/>
                          <a:latin typeface="+mn-lt"/>
                        </a:rPr>
                        <a:t>AI in Consumer Products</a:t>
                      </a:r>
                      <a:endParaRPr lang="en-US" sz="22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200" dirty="0">
                          <a:effectLst/>
                          <a:latin typeface="+mn-lt"/>
                        </a:rPr>
                        <a:t>EU AI Act consider AIs implemented within products already regulated under EU law to be high risk, must have standards incorporated into current regulatory process</a:t>
                      </a:r>
                      <a:endParaRPr lang="en-US" sz="22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19301030"/>
                  </a:ext>
                </a:extLst>
              </a:tr>
              <a:tr h="707034">
                <a:tc>
                  <a:txBody>
                    <a:bodyPr/>
                    <a:lstStyle/>
                    <a:p>
                      <a:pPr marL="0" marR="0">
                        <a:spcBef>
                          <a:spcPts val="0"/>
                        </a:spcBef>
                        <a:spcAft>
                          <a:spcPts val="0"/>
                        </a:spcAft>
                      </a:pPr>
                      <a:r>
                        <a:rPr lang="en-US" sz="2200" dirty="0">
                          <a:effectLst/>
                          <a:latin typeface="+mn-lt"/>
                        </a:rPr>
                        <a:t>Chatbots</a:t>
                      </a:r>
                      <a:endParaRPr lang="en-US" sz="22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200" dirty="0">
                          <a:effectLst/>
                          <a:latin typeface="+mn-lt"/>
                        </a:rPr>
                        <a:t>EU AI Act will require disclosure that a chatbot is an AI (i.e. not a human)</a:t>
                      </a:r>
                      <a:endParaRPr lang="en-US" sz="22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60045907"/>
                  </a:ext>
                </a:extLst>
              </a:tr>
              <a:tr h="1060552">
                <a:tc>
                  <a:txBody>
                    <a:bodyPr/>
                    <a:lstStyle/>
                    <a:p>
                      <a:pPr marL="0" marR="0">
                        <a:spcBef>
                          <a:spcPts val="0"/>
                        </a:spcBef>
                        <a:spcAft>
                          <a:spcPts val="0"/>
                        </a:spcAft>
                      </a:pPr>
                      <a:r>
                        <a:rPr lang="en-US" sz="2200" b="1" kern="1200" dirty="0">
                          <a:solidFill>
                            <a:schemeClr val="lt1"/>
                          </a:solidFill>
                          <a:effectLst/>
                          <a:latin typeface="+mn-lt"/>
                          <a:ea typeface="+mn-ea"/>
                          <a:cs typeface="+mn-cs"/>
                        </a:rPr>
                        <a:t>Facial Recognition</a:t>
                      </a:r>
                      <a:r>
                        <a:rPr lang="en-US" sz="2200" dirty="0">
                          <a:effectLst/>
                          <a:latin typeface="+mn-lt"/>
                        </a:rPr>
                        <a:t> </a:t>
                      </a:r>
                      <a:endParaRPr lang="en-US" sz="22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200" dirty="0">
                          <a:effectLst/>
                          <a:latin typeface="+mn-lt"/>
                          <a:ea typeface="Times New Roman" panose="02020603050405020304" pitchFamily="18" charset="0"/>
                          <a:cs typeface="Times New Roman" panose="02020603050405020304" pitchFamily="18" charset="0"/>
                        </a:rPr>
                        <a:t>EU AI Act will include some restrictions on remote facial recognition / biometric identification. EU Data Protection Authorities have </a:t>
                      </a:r>
                      <a:r>
                        <a:rPr lang="en-US" sz="2200" u="sng" dirty="0">
                          <a:solidFill>
                            <a:srgbClr val="0563C1"/>
                          </a:solidFill>
                          <a:effectLst/>
                          <a:latin typeface="+mn-lt"/>
                          <a:ea typeface="Times New Roman" panose="02020603050405020304" pitchFamily="18" charset="0"/>
                          <a:cs typeface="Times New Roman" panose="02020603050405020304" pitchFamily="18" charset="0"/>
                          <a:hlinkClick r:id="rId3"/>
                        </a:rPr>
                        <a:t>fined</a:t>
                      </a:r>
                      <a:r>
                        <a:rPr lang="en-US" sz="2200" dirty="0">
                          <a:effectLst/>
                          <a:latin typeface="+mn-lt"/>
                          <a:ea typeface="Times New Roman" panose="02020603050405020304" pitchFamily="18" charset="0"/>
                          <a:cs typeface="Times New Roman" panose="02020603050405020304" pitchFamily="18" charset="0"/>
                        </a:rPr>
                        <a:t> facial recognition companies under GDPR</a:t>
                      </a:r>
                      <a:endParaRPr lang="en-US" sz="22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54767303"/>
                  </a:ext>
                </a:extLst>
              </a:tr>
              <a:tr h="1060552">
                <a:tc>
                  <a:txBody>
                    <a:bodyPr/>
                    <a:lstStyle/>
                    <a:p>
                      <a:pPr marL="0" marR="0">
                        <a:spcBef>
                          <a:spcPts val="0"/>
                        </a:spcBef>
                        <a:spcAft>
                          <a:spcPts val="0"/>
                        </a:spcAft>
                      </a:pPr>
                      <a:r>
                        <a:rPr lang="en-US" sz="2200" b="1" kern="1200" dirty="0">
                          <a:solidFill>
                            <a:schemeClr val="lt1"/>
                          </a:solidFill>
                          <a:effectLst/>
                          <a:latin typeface="+mn-lt"/>
                          <a:ea typeface="+mn-ea"/>
                          <a:cs typeface="+mn-cs"/>
                        </a:rPr>
                        <a:t>Foundations Models / Generative AI</a:t>
                      </a:r>
                      <a:r>
                        <a:rPr lang="en-US" sz="2200" dirty="0">
                          <a:effectLst/>
                        </a:rPr>
                        <a:t> </a:t>
                      </a:r>
                      <a:endParaRPr lang="en-US" sz="22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200" dirty="0">
                          <a:effectLst/>
                          <a:latin typeface="Calibri Light" panose="020F0302020204030204" pitchFamily="34" charset="0"/>
                          <a:ea typeface="Times New Roman" panose="02020603050405020304" pitchFamily="18" charset="0"/>
                          <a:cs typeface="Times New Roman" panose="02020603050405020304" pitchFamily="18" charset="0"/>
                        </a:rPr>
                        <a:t>Draft proposals of the EU AI Act consider quality and risk management requirements</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16056241"/>
                  </a:ext>
                </a:extLst>
              </a:tr>
            </a:tbl>
          </a:graphicData>
        </a:graphic>
      </p:graphicFrame>
    </p:spTree>
    <p:extLst>
      <p:ext uri="{BB962C8B-B14F-4D97-AF65-F5344CB8AC3E}">
        <p14:creationId xmlns:p14="http://schemas.microsoft.com/office/powerpoint/2010/main" val="2055154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E8607E-FD1D-82D7-486C-91A60FDE295D}"/>
              </a:ext>
            </a:extLst>
          </p:cNvPr>
          <p:cNvSpPr>
            <a:spLocks noGrp="1"/>
          </p:cNvSpPr>
          <p:nvPr>
            <p:ph type="body" sz="quarter" idx="10"/>
          </p:nvPr>
        </p:nvSpPr>
        <p:spPr>
          <a:xfrm>
            <a:off x="813641" y="947348"/>
            <a:ext cx="10121961" cy="1001713"/>
          </a:xfrm>
        </p:spPr>
        <p:txBody>
          <a:bodyPr/>
          <a:lstStyle/>
          <a:p>
            <a:pPr marL="0" indent="0">
              <a:buNone/>
            </a:pPr>
            <a:r>
              <a:rPr lang="en-US" dirty="0"/>
              <a:t>EU AI Risk Management – Other</a:t>
            </a:r>
          </a:p>
        </p:txBody>
      </p:sp>
      <p:sp>
        <p:nvSpPr>
          <p:cNvPr id="4" name="Text Placeholder 2">
            <a:extLst>
              <a:ext uri="{FF2B5EF4-FFF2-40B4-BE49-F238E27FC236}">
                <a16:creationId xmlns:a16="http://schemas.microsoft.com/office/drawing/2014/main" id="{CA19AE6C-3AA0-8BE6-84EE-3B9469CCF0E5}"/>
              </a:ext>
            </a:extLst>
          </p:cNvPr>
          <p:cNvSpPr txBox="1">
            <a:spLocks/>
          </p:cNvSpPr>
          <p:nvPr/>
        </p:nvSpPr>
        <p:spPr>
          <a:xfrm>
            <a:off x="979487" y="2136557"/>
            <a:ext cx="10791171" cy="428931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a:p>
            <a:endParaRPr lang="en-US" dirty="0"/>
          </a:p>
          <a:p>
            <a:endParaRPr lang="en-US" dirty="0"/>
          </a:p>
          <a:p>
            <a:endParaRPr lang="en-US" dirty="0"/>
          </a:p>
          <a:p>
            <a:endParaRPr lang="en-US" dirty="0"/>
          </a:p>
        </p:txBody>
      </p:sp>
      <p:graphicFrame>
        <p:nvGraphicFramePr>
          <p:cNvPr id="7" name="Table 6">
            <a:extLst>
              <a:ext uri="{FF2B5EF4-FFF2-40B4-BE49-F238E27FC236}">
                <a16:creationId xmlns:a16="http://schemas.microsoft.com/office/drawing/2014/main" id="{8FD0A646-80FF-02CC-81E3-2C7F0886D28F}"/>
              </a:ext>
            </a:extLst>
          </p:cNvPr>
          <p:cNvGraphicFramePr>
            <a:graphicFrameLocks noGrp="1"/>
          </p:cNvGraphicFramePr>
          <p:nvPr>
            <p:extLst>
              <p:ext uri="{D42A27DB-BD31-4B8C-83A1-F6EECF244321}">
                <p14:modId xmlns:p14="http://schemas.microsoft.com/office/powerpoint/2010/main" val="2634887261"/>
              </p:ext>
            </p:extLst>
          </p:nvPr>
        </p:nvGraphicFramePr>
        <p:xfrm>
          <a:off x="548013" y="1677225"/>
          <a:ext cx="11222645" cy="4673693"/>
        </p:xfrm>
        <a:graphic>
          <a:graphicData uri="http://schemas.openxmlformats.org/drawingml/2006/table">
            <a:tbl>
              <a:tblPr firstRow="1" firstCol="1" bandRow="1">
                <a:tableStyleId>{5C22544A-7EE6-4342-B048-85BDC9FD1C3A}</a:tableStyleId>
              </a:tblPr>
              <a:tblGrid>
                <a:gridCol w="3446629">
                  <a:extLst>
                    <a:ext uri="{9D8B030D-6E8A-4147-A177-3AD203B41FA5}">
                      <a16:colId xmlns:a16="http://schemas.microsoft.com/office/drawing/2014/main" val="1100257160"/>
                    </a:ext>
                  </a:extLst>
                </a:gridCol>
                <a:gridCol w="7776016">
                  <a:extLst>
                    <a:ext uri="{9D8B030D-6E8A-4147-A177-3AD203B41FA5}">
                      <a16:colId xmlns:a16="http://schemas.microsoft.com/office/drawing/2014/main" val="2636302727"/>
                    </a:ext>
                  </a:extLst>
                </a:gridCol>
              </a:tblGrid>
              <a:tr h="382194">
                <a:tc>
                  <a:txBody>
                    <a:bodyPr/>
                    <a:lstStyle/>
                    <a:p>
                      <a:pPr marL="0" marR="0">
                        <a:spcBef>
                          <a:spcPts val="0"/>
                        </a:spcBef>
                        <a:spcAft>
                          <a:spcPts val="0"/>
                        </a:spcAft>
                      </a:pPr>
                      <a:r>
                        <a:rPr lang="en-US" sz="2200" dirty="0">
                          <a:effectLst/>
                          <a:latin typeface="+mn-lt"/>
                        </a:rPr>
                        <a:t>Subfield</a:t>
                      </a:r>
                      <a:endParaRPr lang="en-US" sz="22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200" dirty="0">
                          <a:effectLst/>
                          <a:latin typeface="+mn-lt"/>
                        </a:rPr>
                        <a:t>EU Policy Developments</a:t>
                      </a:r>
                      <a:endParaRPr lang="en-US" sz="22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2123825"/>
                  </a:ext>
                </a:extLst>
              </a:tr>
              <a:tr h="1273979">
                <a:tc>
                  <a:txBody>
                    <a:bodyPr/>
                    <a:lstStyle/>
                    <a:p>
                      <a:pPr marL="0" marR="0">
                        <a:spcBef>
                          <a:spcPts val="0"/>
                        </a:spcBef>
                        <a:spcAft>
                          <a:spcPts val="0"/>
                        </a:spcAft>
                      </a:pPr>
                      <a:r>
                        <a:rPr lang="en-US" sz="2200" dirty="0">
                          <a:effectLst/>
                          <a:latin typeface="+mn-lt"/>
                          <a:ea typeface="Times New Roman" panose="02020603050405020304" pitchFamily="18" charset="0"/>
                          <a:cs typeface="Times New Roman" panose="02020603050405020304" pitchFamily="18" charset="0"/>
                        </a:rPr>
                        <a:t>Social Media Recommender &amp; Moderation Systems</a:t>
                      </a:r>
                      <a:endParaRPr lang="en-US" sz="22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200" dirty="0">
                          <a:effectLst/>
                          <a:latin typeface="+mn-lt"/>
                          <a:ea typeface="Times New Roman" panose="02020603050405020304" pitchFamily="18" charset="0"/>
                          <a:cs typeface="Times New Roman" panose="02020603050405020304" pitchFamily="18" charset="0"/>
                        </a:rPr>
                        <a:t>EU Digital Services Act creates transparency requirement for these AI systems, also enables independent research and analysis</a:t>
                      </a:r>
                      <a:endParaRPr lang="en-US" sz="22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37599079"/>
                  </a:ext>
                </a:extLst>
              </a:tr>
              <a:tr h="1006344">
                <a:tc>
                  <a:txBody>
                    <a:bodyPr/>
                    <a:lstStyle/>
                    <a:p>
                      <a:pPr marL="0" marR="0">
                        <a:spcBef>
                          <a:spcPts val="0"/>
                        </a:spcBef>
                        <a:spcAft>
                          <a:spcPts val="0"/>
                        </a:spcAft>
                      </a:pPr>
                      <a:r>
                        <a:rPr lang="en-US" sz="2200">
                          <a:effectLst/>
                          <a:latin typeface="+mn-lt"/>
                          <a:ea typeface="Times New Roman" panose="02020603050405020304" pitchFamily="18" charset="0"/>
                          <a:cs typeface="Times New Roman" panose="02020603050405020304" pitchFamily="18" charset="0"/>
                        </a:rPr>
                        <a:t>Algorithms on Ecommerce Platforms </a:t>
                      </a:r>
                      <a:endParaRPr lang="en-US" sz="22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200" dirty="0">
                          <a:solidFill>
                            <a:srgbClr val="000000"/>
                          </a:solidFill>
                          <a:effectLst/>
                          <a:latin typeface="+mn-lt"/>
                          <a:ea typeface="Times New Roman" panose="02020603050405020304" pitchFamily="18" charset="0"/>
                          <a:cs typeface="Times New Roman" panose="02020603050405020304" pitchFamily="18" charset="0"/>
                        </a:rPr>
                        <a:t>EU Digital Markets Act will restrict self-preferencing algorithms in digital markets. </a:t>
                      </a:r>
                      <a:r>
                        <a:rPr lang="en-US" sz="2200" dirty="0">
                          <a:effectLst/>
                          <a:latin typeface="+mn-lt"/>
                          <a:ea typeface="Times New Roman" panose="02020603050405020304" pitchFamily="18" charset="0"/>
                          <a:cs typeface="Times New Roman" panose="02020603050405020304" pitchFamily="18" charset="0"/>
                        </a:rPr>
                        <a:t>Individual anti-trust actions (see </a:t>
                      </a:r>
                      <a:r>
                        <a:rPr lang="en-US" sz="2200" u="sng" dirty="0">
                          <a:solidFill>
                            <a:srgbClr val="0563C1"/>
                          </a:solidFill>
                          <a:effectLst/>
                          <a:latin typeface="+mn-lt"/>
                          <a:ea typeface="Times New Roman" panose="02020603050405020304" pitchFamily="18" charset="0"/>
                          <a:cs typeface="Times New Roman" panose="02020603050405020304" pitchFamily="18" charset="0"/>
                          <a:hlinkClick r:id="rId3"/>
                        </a:rPr>
                        <a:t>Amazon case</a:t>
                      </a:r>
                      <a:r>
                        <a:rPr lang="en-US" sz="2200" dirty="0">
                          <a:effectLst/>
                          <a:latin typeface="+mn-lt"/>
                          <a:ea typeface="Times New Roman" panose="02020603050405020304" pitchFamily="18" charset="0"/>
                          <a:cs typeface="Times New Roman" panose="02020603050405020304" pitchFamily="18" charset="0"/>
                        </a:rPr>
                        <a:t>, or </a:t>
                      </a:r>
                      <a:r>
                        <a:rPr lang="en-US" sz="2200" u="sng" dirty="0">
                          <a:solidFill>
                            <a:srgbClr val="0563C1"/>
                          </a:solidFill>
                          <a:effectLst/>
                          <a:latin typeface="+mn-lt"/>
                          <a:ea typeface="Times New Roman" panose="02020603050405020304" pitchFamily="18" charset="0"/>
                          <a:cs typeface="Times New Roman" panose="02020603050405020304" pitchFamily="18" charset="0"/>
                          <a:hlinkClick r:id="rId4"/>
                        </a:rPr>
                        <a:t>Google Shopping</a:t>
                      </a:r>
                      <a:r>
                        <a:rPr lang="en-US" sz="2200" dirty="0">
                          <a:effectLst/>
                          <a:latin typeface="+mn-lt"/>
                          <a:ea typeface="Times New Roman" panose="02020603050405020304" pitchFamily="18" charset="0"/>
                          <a:cs typeface="Times New Roman" panose="02020603050405020304" pitchFamily="18" charset="0"/>
                        </a:rPr>
                        <a:t>) to reduce self-preferencing in Ecommerce algorithms and platform design</a:t>
                      </a:r>
                      <a:endParaRPr lang="en-US" sz="22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19301030"/>
                  </a:ext>
                </a:extLst>
              </a:tr>
              <a:tr h="707034">
                <a:tc>
                  <a:txBody>
                    <a:bodyPr/>
                    <a:lstStyle/>
                    <a:p>
                      <a:pPr marL="0" marR="0">
                        <a:spcBef>
                          <a:spcPts val="0"/>
                        </a:spcBef>
                        <a:spcAft>
                          <a:spcPts val="0"/>
                        </a:spcAft>
                      </a:pPr>
                      <a:r>
                        <a:rPr lang="en-US" sz="2200" b="1" dirty="0">
                          <a:solidFill>
                            <a:schemeClr val="bg1"/>
                          </a:solidFill>
                          <a:effectLst/>
                          <a:latin typeface="+mn-lt"/>
                          <a:ea typeface="Times New Roman" panose="02020603050405020304" pitchFamily="18" charset="0"/>
                          <a:cs typeface="Times New Roman" panose="02020603050405020304" pitchFamily="18" charset="0"/>
                        </a:rPr>
                        <a:t>Targeted Advertising</a:t>
                      </a:r>
                      <a:endParaRPr lang="en-US" sz="22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200" dirty="0">
                          <a:effectLst/>
                          <a:latin typeface="+mn-lt"/>
                          <a:ea typeface="Times New Roman" panose="02020603050405020304" pitchFamily="18" charset="0"/>
                          <a:cs typeface="Times New Roman" panose="02020603050405020304" pitchFamily="18" charset="0"/>
                        </a:rPr>
                        <a:t>GDPR enforcement, including EDPB </a:t>
                      </a:r>
                      <a:r>
                        <a:rPr lang="en-US" sz="2200" u="sng" dirty="0">
                          <a:solidFill>
                            <a:srgbClr val="0563C1"/>
                          </a:solidFill>
                          <a:effectLst/>
                          <a:latin typeface="+mn-lt"/>
                          <a:ea typeface="Times New Roman" panose="02020603050405020304" pitchFamily="18" charset="0"/>
                          <a:cs typeface="Times New Roman" panose="02020603050405020304" pitchFamily="18" charset="0"/>
                          <a:hlinkClick r:id="rId5"/>
                        </a:rPr>
                        <a:t>fines against Meta</a:t>
                      </a:r>
                      <a:r>
                        <a:rPr lang="en-US" sz="2200" dirty="0">
                          <a:effectLst/>
                          <a:latin typeface="+mn-lt"/>
                          <a:ea typeface="Times New Roman" panose="02020603050405020304" pitchFamily="18" charset="0"/>
                          <a:cs typeface="Times New Roman" panose="02020603050405020304" pitchFamily="18" charset="0"/>
                        </a:rPr>
                        <a:t> for using personal user data for behavioral ads. The Digital Services Act bans targeted advertising to children and certain types of profiling (e.g. by sexual orientation). It also requires that targeted ads explanations and control over what ads they see.</a:t>
                      </a:r>
                      <a:endParaRPr lang="en-US" sz="22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60045907"/>
                  </a:ext>
                </a:extLst>
              </a:tr>
            </a:tbl>
          </a:graphicData>
        </a:graphic>
      </p:graphicFrame>
    </p:spTree>
    <p:extLst>
      <p:ext uri="{BB962C8B-B14F-4D97-AF65-F5344CB8AC3E}">
        <p14:creationId xmlns:p14="http://schemas.microsoft.com/office/powerpoint/2010/main" val="3679020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E8607E-FD1D-82D7-486C-91A60FDE295D}"/>
              </a:ext>
            </a:extLst>
          </p:cNvPr>
          <p:cNvSpPr>
            <a:spLocks noGrp="1"/>
          </p:cNvSpPr>
          <p:nvPr>
            <p:ph type="body" sz="quarter" idx="10"/>
          </p:nvPr>
        </p:nvSpPr>
        <p:spPr>
          <a:xfrm>
            <a:off x="827087" y="1188944"/>
            <a:ext cx="10121961" cy="1001713"/>
          </a:xfrm>
        </p:spPr>
        <p:txBody>
          <a:bodyPr/>
          <a:lstStyle/>
          <a:p>
            <a:pPr marL="0" indent="0">
              <a:buNone/>
            </a:pPr>
            <a:r>
              <a:rPr lang="en-US" dirty="0"/>
              <a:t>Emerging Challenges</a:t>
            </a:r>
          </a:p>
        </p:txBody>
      </p:sp>
      <p:sp>
        <p:nvSpPr>
          <p:cNvPr id="3" name="Text Placeholder 2">
            <a:extLst>
              <a:ext uri="{FF2B5EF4-FFF2-40B4-BE49-F238E27FC236}">
                <a16:creationId xmlns:a16="http://schemas.microsoft.com/office/drawing/2014/main" id="{E8A5F926-A2C6-0054-771F-4548F2D4EEAD}"/>
              </a:ext>
            </a:extLst>
          </p:cNvPr>
          <p:cNvSpPr>
            <a:spLocks noGrp="1"/>
          </p:cNvSpPr>
          <p:nvPr>
            <p:ph type="body" sz="quarter" idx="11"/>
          </p:nvPr>
        </p:nvSpPr>
        <p:spPr>
          <a:xfrm>
            <a:off x="827087" y="1890027"/>
            <a:ext cx="11033219" cy="4289313"/>
          </a:xfrm>
        </p:spPr>
        <p:txBody>
          <a:bodyPr/>
          <a:lstStyle/>
          <a:p>
            <a:r>
              <a:rPr lang="en-US" dirty="0"/>
              <a:t>AI in Consumer Products/Socioeconomic Decisions:</a:t>
            </a:r>
          </a:p>
          <a:p>
            <a:pPr lvl="1"/>
            <a:r>
              <a:rPr lang="en-US" dirty="0"/>
              <a:t>EU standards bodies will have to simultaneously write standards for variegated set of AI applications, potentially in private.</a:t>
            </a:r>
          </a:p>
          <a:p>
            <a:pPr lvl="1"/>
            <a:r>
              <a:rPr lang="en-US" dirty="0"/>
              <a:t>U.S. and EU alignment on “risk-based approach” does not resolve mismatch between U.S. agency authority and broad scope of AI Act</a:t>
            </a:r>
          </a:p>
          <a:p>
            <a:r>
              <a:rPr lang="en-US" dirty="0"/>
              <a:t>AI in Platforms/Websites:</a:t>
            </a:r>
          </a:p>
          <a:p>
            <a:pPr lvl="1"/>
            <a:r>
              <a:rPr lang="en-US" dirty="0"/>
              <a:t>The EU has passed legislation with significant implications for AI in social media, Ecommerce, and online platforms in general, while the U.S. does not appear yet prepared to do so.</a:t>
            </a:r>
          </a:p>
          <a:p>
            <a:pPr lvl="1"/>
            <a:r>
              <a:rPr lang="en-US" dirty="0"/>
              <a:t>More platforms means more crossing international borders, including emerging platforms in education, finance, and healthcare, as well as business management software</a:t>
            </a:r>
          </a:p>
          <a:p>
            <a:endParaRPr lang="en-US" dirty="0"/>
          </a:p>
        </p:txBody>
      </p:sp>
    </p:spTree>
    <p:extLst>
      <p:ext uri="{BB962C8B-B14F-4D97-AF65-F5344CB8AC3E}">
        <p14:creationId xmlns:p14="http://schemas.microsoft.com/office/powerpoint/2010/main" val="3273682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E8607E-FD1D-82D7-486C-91A60FDE295D}"/>
              </a:ext>
            </a:extLst>
          </p:cNvPr>
          <p:cNvSpPr>
            <a:spLocks noGrp="1"/>
          </p:cNvSpPr>
          <p:nvPr>
            <p:ph type="body" sz="quarter" idx="10"/>
          </p:nvPr>
        </p:nvSpPr>
        <p:spPr>
          <a:xfrm>
            <a:off x="827087" y="1188944"/>
            <a:ext cx="10121961" cy="1001713"/>
          </a:xfrm>
        </p:spPr>
        <p:txBody>
          <a:bodyPr/>
          <a:lstStyle/>
          <a:p>
            <a:pPr marL="0" indent="0">
              <a:buNone/>
            </a:pPr>
            <a:r>
              <a:rPr lang="en-US" dirty="0"/>
              <a:t>TTC Developments – Three Workstreams in AI Risk</a:t>
            </a:r>
          </a:p>
        </p:txBody>
      </p:sp>
      <p:sp>
        <p:nvSpPr>
          <p:cNvPr id="3" name="Text Placeholder 2">
            <a:extLst>
              <a:ext uri="{FF2B5EF4-FFF2-40B4-BE49-F238E27FC236}">
                <a16:creationId xmlns:a16="http://schemas.microsoft.com/office/drawing/2014/main" id="{E8A5F926-A2C6-0054-771F-4548F2D4EEAD}"/>
              </a:ext>
            </a:extLst>
          </p:cNvPr>
          <p:cNvSpPr>
            <a:spLocks noGrp="1"/>
          </p:cNvSpPr>
          <p:nvPr>
            <p:ph type="body" sz="quarter" idx="11"/>
          </p:nvPr>
        </p:nvSpPr>
        <p:spPr>
          <a:xfrm>
            <a:off x="827087" y="1890027"/>
            <a:ext cx="11033219" cy="4289313"/>
          </a:xfrm>
        </p:spPr>
        <p:txBody>
          <a:bodyPr/>
          <a:lstStyle/>
          <a:p>
            <a:pPr marL="0" indent="0">
              <a:buNone/>
            </a:pPr>
            <a:endParaRPr lang="en-US" dirty="0"/>
          </a:p>
          <a:p>
            <a:r>
              <a:rPr lang="en-US" dirty="0"/>
              <a:t>TTC Joint Roadmap on Evaluation and Measurement Tools for Trustworthy AI and Risk Management</a:t>
            </a:r>
          </a:p>
          <a:p>
            <a:endParaRPr lang="en-US" dirty="0"/>
          </a:p>
          <a:p>
            <a:r>
              <a:rPr lang="en-US" dirty="0"/>
              <a:t>Pilot project on Privacy-Enhancing Technologies (PETs)</a:t>
            </a:r>
          </a:p>
          <a:p>
            <a:endParaRPr lang="en-US" dirty="0"/>
          </a:p>
          <a:p>
            <a:r>
              <a:rPr lang="en-US" dirty="0"/>
              <a:t>A report on the impact of AI on the workforce, co-written by the European Commission and the White House Council of Economic Advisors</a:t>
            </a:r>
          </a:p>
        </p:txBody>
      </p:sp>
    </p:spTree>
    <p:extLst>
      <p:ext uri="{BB962C8B-B14F-4D97-AF65-F5344CB8AC3E}">
        <p14:creationId xmlns:p14="http://schemas.microsoft.com/office/powerpoint/2010/main" val="34019344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BC449E2BDF13041AFC0D414110163CE" ma:contentTypeVersion="13" ma:contentTypeDescription="Create a new document." ma:contentTypeScope="" ma:versionID="01d349e6830da11700bb49a0a6c5e3dd">
  <xsd:schema xmlns:xsd="http://www.w3.org/2001/XMLSchema" xmlns:xs="http://www.w3.org/2001/XMLSchema" xmlns:p="http://schemas.microsoft.com/office/2006/metadata/properties" xmlns:ns2="1a023335-214e-4fff-9401-adf0aa9002f8" xmlns:ns3="f1827e4f-4787-4fd6-981e-c447f8f522f3" targetNamespace="http://schemas.microsoft.com/office/2006/metadata/properties" ma:root="true" ma:fieldsID="ad9d83bec113fcea100de47564e585c9" ns2:_="" ns3:_="">
    <xsd:import namespace="1a023335-214e-4fff-9401-adf0aa9002f8"/>
    <xsd:import namespace="f1827e4f-4787-4fd6-981e-c447f8f522f3"/>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ServiceAutoKeyPoints" minOccurs="0"/>
                <xsd:element ref="ns3:MediaServiceKeyPoints" minOccurs="0"/>
                <xsd:element ref="ns3:NawalonPressRoomPag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023335-214e-4fff-9401-adf0aa9002f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1827e4f-4787-4fd6-981e-c447f8f522f3"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NawalonPressRoomPage" ma:index="20" nillable="true" ma:displayName="Presenter Notes" ma:format="Dropdown" ma:internalName="NawalonPressRoomPag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NawalonPressRoomPage xmlns="f1827e4f-4787-4fd6-981e-c447f8f522f3" xsi:nil="true"/>
  </documentManagement>
</p:properties>
</file>

<file path=customXml/itemProps1.xml><?xml version="1.0" encoding="utf-8"?>
<ds:datastoreItem xmlns:ds="http://schemas.openxmlformats.org/officeDocument/2006/customXml" ds:itemID="{53BBD121-CA74-4540-B997-9BD10F2D55F5}">
  <ds:schemaRefs>
    <ds:schemaRef ds:uri="http://schemas.microsoft.com/sharepoint/v3/contenttype/forms"/>
  </ds:schemaRefs>
</ds:datastoreItem>
</file>

<file path=customXml/itemProps2.xml><?xml version="1.0" encoding="utf-8"?>
<ds:datastoreItem xmlns:ds="http://schemas.openxmlformats.org/officeDocument/2006/customXml" ds:itemID="{E815B331-D9AC-4765-B392-3F012914F8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a023335-214e-4fff-9401-adf0aa9002f8"/>
    <ds:schemaRef ds:uri="f1827e4f-4787-4fd6-981e-c447f8f522f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35EC3D1-6D22-4A98-8F67-452F13EDB7E3}">
  <ds:schemaRefs>
    <ds:schemaRef ds:uri="http://schemas.microsoft.com/office/2006/metadata/properties"/>
    <ds:schemaRef ds:uri="f1827e4f-4787-4fd6-981e-c447f8f522f3"/>
    <ds:schemaRef ds:uri="1a023335-214e-4fff-9401-adf0aa9002f8"/>
    <ds:schemaRef ds:uri="http://schemas.microsoft.com/office/infopath/2007/PartnerControls"/>
    <ds:schemaRef ds:uri="http://purl.org/dc/elements/1.1/"/>
    <ds:schemaRef ds:uri="http://purl.org/dc/dcmitype/"/>
    <ds:schemaRef ds:uri="http://schemas.microsoft.com/office/2006/documentManagement/types"/>
    <ds:schemaRef ds:uri="http://schemas.openxmlformats.org/package/2006/metadata/core-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80</TotalTime>
  <Words>1502</Words>
  <Application>Microsoft Macintosh PowerPoint</Application>
  <PresentationFormat>Widescreen</PresentationFormat>
  <Paragraphs>135</Paragraphs>
  <Slides>10</Slides>
  <Notes>9</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10</vt:i4>
      </vt:variant>
    </vt:vector>
  </HeadingPairs>
  <TitlesOfParts>
    <vt:vector size="18" baseType="lpstr">
      <vt:lpstr>Arial</vt:lpstr>
      <vt:lpstr>Calibri</vt:lpstr>
      <vt:lpstr>Calibri Light</vt:lpstr>
      <vt:lpstr>Georgia</vt:lpstr>
      <vt:lpstr>Gill Sans</vt:lpstr>
      <vt:lpstr>PT Serif</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Soren Messner-Zidell</dc:creator>
  <cp:lastModifiedBy>Alex Engler</cp:lastModifiedBy>
  <cp:revision>54</cp:revision>
  <dcterms:created xsi:type="dcterms:W3CDTF">2019-11-19T18:42:07Z</dcterms:created>
  <dcterms:modified xsi:type="dcterms:W3CDTF">2023-01-25T14:54:54Z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0x010100ABC449E2BDF13041AFC0D414110163CE</vt:lpwstr>
  </property>
</Properties>
</file>