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Garamond"/>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5" roundtripDataSignature="AMtx7mh+OvRmYYwChLq31bULalFR+apI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38588A5-7324-49CE-B014-D2FCA976230C}">
  <a:tblStyle styleId="{438588A5-7324-49CE-B014-D2FCA976230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Garamond-bold.fntdata"/><Relationship Id="rId21" Type="http://schemas.openxmlformats.org/officeDocument/2006/relationships/font" Target="fonts/Garamond-regular.fntdata"/><Relationship Id="rId24" Type="http://schemas.openxmlformats.org/officeDocument/2006/relationships/font" Target="fonts/Garamond-boldItalic.fntdata"/><Relationship Id="rId23" Type="http://schemas.openxmlformats.org/officeDocument/2006/relationships/font" Target="fonts/Garamon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hill.com/people/patty-murra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c62abae13b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1c62abae13b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g1c62abae13b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819e1176ad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1819e1176ad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1819e1176ad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c62abae13b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1c62abae13b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g1c62abae13b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819e1176a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1819e1176ad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1819e1176ad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819e1176ad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1819e1176ad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g1819e1176ad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819e1176ad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819e1176ad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1819e1176ad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bd50472d2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1bd50472d2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g1bd50472d2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Roboto"/>
              <a:buChar char="●"/>
            </a:pPr>
            <a:r>
              <a:rPr lang="en-US" sz="1100">
                <a:latin typeface="Arial"/>
                <a:ea typeface="Arial"/>
                <a:cs typeface="Arial"/>
                <a:sym typeface="Arial"/>
              </a:rPr>
              <a:t>Make up of the House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222 Rs vs. 212 Ds, demographics </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1 vacant seat, remaining election for VA-4 (February 23)</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House Leadership</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Likely Speaker: Kevin McCarthy – he lost 30 members in caucus vote so he has been working to secure 218 for January 3rd speaker election. other possible speakers: Andy Biggs, Steve Scalise</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Concessions for speakership: Motion to Vacate, Biden-specific select committee</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Scalise spoke at white nationalist convention in 2002; reportedly said he was David Duke without the baggage; was shot at practice for Congressional baseball game in 2017</a:t>
            </a:r>
            <a:endParaRPr sz="1100">
              <a:latin typeface="Arial"/>
              <a:ea typeface="Arial"/>
              <a:cs typeface="Arial"/>
              <a:sym typeface="Arial"/>
            </a:endParaRPr>
          </a:p>
          <a:p>
            <a:pPr indent="-298450" lvl="0" marL="457200" rtl="0" algn="l">
              <a:lnSpc>
                <a:spcPct val="115000"/>
              </a:lnSpc>
              <a:spcBef>
                <a:spcPts val="0"/>
              </a:spcBef>
              <a:spcAft>
                <a:spcPts val="0"/>
              </a:spcAft>
              <a:buClr>
                <a:srgbClr val="3C4043"/>
              </a:buClr>
              <a:buSzPts val="1100"/>
              <a:buFont typeface="Arial"/>
              <a:buChar char="●"/>
            </a:pPr>
            <a:r>
              <a:rPr lang="en-US" sz="1100">
                <a:latin typeface="Arial"/>
                <a:ea typeface="Arial"/>
                <a:cs typeface="Arial"/>
                <a:sym typeface="Arial"/>
              </a:rPr>
              <a:t>Critical committee changes</a:t>
            </a:r>
            <a:endParaRPr sz="1100">
              <a:latin typeface="Arial"/>
              <a:ea typeface="Arial"/>
              <a:cs typeface="Arial"/>
              <a:sym typeface="Arial"/>
            </a:endParaRPr>
          </a:p>
          <a:p>
            <a:pPr indent="-298450" lvl="1" marL="914400" rtl="0" algn="l">
              <a:lnSpc>
                <a:spcPct val="100000"/>
              </a:lnSpc>
              <a:spcBef>
                <a:spcPts val="0"/>
              </a:spcBef>
              <a:spcAft>
                <a:spcPts val="0"/>
              </a:spcAft>
              <a:buClr>
                <a:schemeClr val="dk1"/>
              </a:buClr>
              <a:buSzPts val="1100"/>
              <a:buFont typeface="Arial"/>
              <a:buChar char="○"/>
            </a:pPr>
            <a:r>
              <a:rPr b="1" lang="en-US" sz="1100">
                <a:latin typeface="Arial"/>
                <a:ea typeface="Arial"/>
                <a:cs typeface="Arial"/>
                <a:sym typeface="Arial"/>
              </a:rPr>
              <a:t>E&amp;C</a:t>
            </a:r>
            <a:r>
              <a:rPr lang="en-US" sz="1100">
                <a:latin typeface="Arial"/>
                <a:ea typeface="Arial"/>
                <a:cs typeface="Arial"/>
                <a:sym typeface="Arial"/>
              </a:rPr>
              <a:t>  </a:t>
            </a:r>
            <a:endParaRPr b="1" sz="1100">
              <a:latin typeface="Arial"/>
              <a:ea typeface="Arial"/>
              <a:cs typeface="Arial"/>
              <a:sym typeface="Arial"/>
            </a:endParaRPr>
          </a:p>
          <a:p>
            <a:pPr indent="-298450" lvl="2" marL="137160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R - Cathy McMorris Rodgers (eastern WA), chair</a:t>
            </a:r>
            <a:endParaRPr b="1" sz="1100">
              <a:latin typeface="Arial"/>
              <a:ea typeface="Arial"/>
              <a:cs typeface="Arial"/>
              <a:sym typeface="Arial"/>
            </a:endParaRPr>
          </a:p>
          <a:p>
            <a:pPr indent="-298450" lvl="2" marL="137160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D - Frank Pallone (NJ),  ranking member</a:t>
            </a:r>
            <a:endParaRPr b="1" sz="1100">
              <a:latin typeface="Arial"/>
              <a:ea typeface="Arial"/>
              <a:cs typeface="Arial"/>
              <a:sym typeface="Arial"/>
            </a:endParaRPr>
          </a:p>
          <a:p>
            <a:pPr indent="-298450" lvl="1" marL="914400" rtl="0" algn="l">
              <a:lnSpc>
                <a:spcPct val="100000"/>
              </a:lnSpc>
              <a:spcBef>
                <a:spcPts val="0"/>
              </a:spcBef>
              <a:spcAft>
                <a:spcPts val="0"/>
              </a:spcAft>
              <a:buClr>
                <a:schemeClr val="dk1"/>
              </a:buClr>
              <a:buSzPts val="1100"/>
              <a:buFont typeface="Arial"/>
              <a:buChar char="○"/>
            </a:pPr>
            <a:r>
              <a:rPr b="1" lang="en-US" sz="1100">
                <a:latin typeface="Arial"/>
                <a:ea typeface="Arial"/>
                <a:cs typeface="Arial"/>
                <a:sym typeface="Arial"/>
              </a:rPr>
              <a:t>W&amp;M</a:t>
            </a:r>
            <a:r>
              <a:rPr lang="en-US" sz="1100">
                <a:latin typeface="Arial"/>
                <a:ea typeface="Arial"/>
                <a:cs typeface="Arial"/>
                <a:sym typeface="Arial"/>
              </a:rPr>
              <a:t>  </a:t>
            </a:r>
            <a:endParaRPr b="1" sz="1100">
              <a:latin typeface="Arial"/>
              <a:ea typeface="Arial"/>
              <a:cs typeface="Arial"/>
              <a:sym typeface="Arial"/>
            </a:endParaRPr>
          </a:p>
          <a:p>
            <a:pPr indent="-298450" lvl="2" marL="137160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R -</a:t>
            </a:r>
            <a:r>
              <a:rPr b="1" lang="en-US" sz="1100">
                <a:latin typeface="Arial"/>
                <a:ea typeface="Arial"/>
                <a:cs typeface="Arial"/>
                <a:sym typeface="Arial"/>
              </a:rPr>
              <a:t> </a:t>
            </a:r>
            <a:r>
              <a:rPr lang="en-US" sz="1100">
                <a:latin typeface="Arial"/>
                <a:ea typeface="Arial"/>
                <a:cs typeface="Arial"/>
                <a:sym typeface="Arial"/>
              </a:rPr>
              <a:t>Brady retiring. 3-way race for chair:  Vern Buchanan (FL), the next in line; Adrian Smith (NE), behind Buchanan in the seniority line; and Jason Smith (MO) - 4 spots down but looking to make a move.</a:t>
            </a:r>
            <a:endParaRPr b="1" sz="1100">
              <a:latin typeface="Arial"/>
              <a:ea typeface="Arial"/>
              <a:cs typeface="Arial"/>
              <a:sym typeface="Arial"/>
            </a:endParaRPr>
          </a:p>
          <a:p>
            <a:pPr indent="-298450" lvl="2" marL="137160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D - Richard Neal (Boston), ranking member</a:t>
            </a:r>
            <a:endParaRPr b="1" sz="1100">
              <a:latin typeface="Arial"/>
              <a:ea typeface="Arial"/>
              <a:cs typeface="Arial"/>
              <a:sym typeface="Arial"/>
            </a:endParaRPr>
          </a:p>
          <a:p>
            <a:pPr indent="-298450" lvl="1" marL="914400" rtl="0" algn="l">
              <a:lnSpc>
                <a:spcPct val="100000"/>
              </a:lnSpc>
              <a:spcBef>
                <a:spcPts val="0"/>
              </a:spcBef>
              <a:spcAft>
                <a:spcPts val="0"/>
              </a:spcAft>
              <a:buClr>
                <a:schemeClr val="dk1"/>
              </a:buClr>
              <a:buSzPts val="1100"/>
              <a:buFont typeface="Arial"/>
              <a:buChar char="○"/>
            </a:pPr>
            <a:r>
              <a:rPr b="1" lang="en-US" sz="1100">
                <a:latin typeface="Arial"/>
                <a:ea typeface="Arial"/>
                <a:cs typeface="Arial"/>
                <a:sym typeface="Arial"/>
              </a:rPr>
              <a:t>Oversight</a:t>
            </a:r>
            <a:r>
              <a:rPr lang="en-US" sz="1100">
                <a:latin typeface="Arial"/>
                <a:ea typeface="Arial"/>
                <a:cs typeface="Arial"/>
                <a:sym typeface="Arial"/>
              </a:rPr>
              <a:t> </a:t>
            </a:r>
            <a:endParaRPr b="1" sz="1100">
              <a:latin typeface="Arial"/>
              <a:ea typeface="Arial"/>
              <a:cs typeface="Arial"/>
              <a:sym typeface="Arial"/>
            </a:endParaRPr>
          </a:p>
          <a:p>
            <a:pPr indent="-298450" lvl="2" marL="137160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R - James Comer (KY), likely chair</a:t>
            </a:r>
            <a:endParaRPr b="1" sz="1100">
              <a:latin typeface="Arial"/>
              <a:ea typeface="Arial"/>
              <a:cs typeface="Arial"/>
              <a:sym typeface="Arial"/>
            </a:endParaRPr>
          </a:p>
          <a:p>
            <a:pPr indent="-298450" lvl="2" marL="137160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D - Eleanor Holmes Norton (DC) and Stephen Lynch (MA) are most senior. Several other Ds in the running, including Gerry Connolly (VA) (who previously ran for Chair and lost to Maloney) and Jamie Raskin (MD)</a:t>
            </a:r>
            <a:endParaRPr b="1" sz="1100">
              <a:latin typeface="Arial"/>
              <a:ea typeface="Arial"/>
              <a:cs typeface="Arial"/>
              <a:sym typeface="Arial"/>
            </a:endParaRPr>
          </a:p>
          <a:p>
            <a:pPr indent="-298450" lvl="1" marL="914400" rtl="0" algn="l">
              <a:lnSpc>
                <a:spcPct val="100000"/>
              </a:lnSpc>
              <a:spcBef>
                <a:spcPts val="0"/>
              </a:spcBef>
              <a:spcAft>
                <a:spcPts val="0"/>
              </a:spcAft>
              <a:buClr>
                <a:schemeClr val="dk1"/>
              </a:buClr>
              <a:buSzPts val="1100"/>
              <a:buFont typeface="Arial"/>
              <a:buChar char="○"/>
            </a:pPr>
            <a:r>
              <a:rPr b="1" lang="en-US" sz="1100">
                <a:latin typeface="Arial"/>
                <a:ea typeface="Arial"/>
                <a:cs typeface="Arial"/>
                <a:sym typeface="Arial"/>
              </a:rPr>
              <a:t>Appropriations</a:t>
            </a:r>
            <a:endParaRPr b="1" sz="1100">
              <a:latin typeface="Arial"/>
              <a:ea typeface="Arial"/>
              <a:cs typeface="Arial"/>
              <a:sym typeface="Arial"/>
            </a:endParaRPr>
          </a:p>
          <a:p>
            <a:pPr indent="-298450" lvl="2" marL="137160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R - Kay Granger (TX), likely chair</a:t>
            </a:r>
            <a:endParaRPr sz="1100">
              <a:latin typeface="Arial"/>
              <a:ea typeface="Arial"/>
              <a:cs typeface="Arial"/>
              <a:sym typeface="Arial"/>
            </a:endParaRPr>
          </a:p>
          <a:p>
            <a:pPr indent="-298450" lvl="2" marL="1371600" rtl="0" algn="l">
              <a:lnSpc>
                <a:spcPct val="100000"/>
              </a:lnSpc>
              <a:spcBef>
                <a:spcPts val="0"/>
              </a:spcBef>
              <a:spcAft>
                <a:spcPts val="0"/>
              </a:spcAft>
              <a:buClr>
                <a:schemeClr val="dk1"/>
              </a:buClr>
              <a:buSzPts val="1100"/>
              <a:buFont typeface="Arial"/>
              <a:buChar char="■"/>
            </a:pPr>
            <a:r>
              <a:rPr lang="en-US" sz="1100">
                <a:latin typeface="Arial"/>
                <a:ea typeface="Arial"/>
                <a:cs typeface="Arial"/>
                <a:sym typeface="Arial"/>
              </a:rPr>
              <a:t>D - Rosa DeLauro (CA), likely ranking member</a:t>
            </a:r>
            <a:endParaRPr sz="600">
              <a:latin typeface="Arial"/>
              <a:ea typeface="Arial"/>
              <a:cs typeface="Arial"/>
              <a:sym typeface="Arial"/>
            </a:endParaRPr>
          </a:p>
        </p:txBody>
      </p:sp>
      <p:sp>
        <p:nvSpPr>
          <p:cNvPr id="109" name="Google Shape;10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b20411bd9d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Roboto"/>
              <a:buChar char="●"/>
            </a:pPr>
            <a:r>
              <a:rPr lang="en-US" sz="1100">
                <a:latin typeface="Arial"/>
                <a:ea typeface="Arial"/>
                <a:cs typeface="Arial"/>
                <a:sym typeface="Arial"/>
              </a:rPr>
              <a:t>Make up of the Senate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49 Rs vs. 51 Ds, demographics</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Newly independent member (Sinema)</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1 vacant seat beginning Jan 8 (Ben Sasse) – The person appointed by the governor would serve until Jan. 2025 and an election would be held in 2024 to fill the seat for the remaining two years of the term</a:t>
            </a:r>
            <a:endParaRPr sz="1100">
              <a:latin typeface="Arial"/>
              <a:ea typeface="Arial"/>
              <a:cs typeface="Arial"/>
              <a:sym typeface="Arial"/>
            </a:endParaRPr>
          </a:p>
          <a:p>
            <a:pPr indent="-298450" lvl="3"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Gov. Pete Ricketts will seek the appointment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Roboto"/>
              <a:buChar char="●"/>
            </a:pPr>
            <a:r>
              <a:rPr lang="en-US" sz="1100">
                <a:latin typeface="Arial"/>
                <a:ea typeface="Arial"/>
                <a:cs typeface="Arial"/>
                <a:sym typeface="Arial"/>
              </a:rPr>
              <a:t>Senate Leadership</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US" sz="1100">
                <a:solidFill>
                  <a:srgbClr val="2B2C30"/>
                </a:solidFill>
                <a:highlight>
                  <a:srgbClr val="FFFFFF"/>
                </a:highlight>
                <a:latin typeface="Arial"/>
                <a:ea typeface="Arial"/>
                <a:cs typeface="Arial"/>
                <a:sym typeface="Arial"/>
              </a:rPr>
              <a:t>The biggest change made to the Senate Democratic leadership structure is that Sen. </a:t>
            </a:r>
            <a:r>
              <a:rPr lang="en-US" sz="1100" u="sng">
                <a:solidFill>
                  <a:srgbClr val="2B2C30"/>
                </a:solidFill>
                <a:highlight>
                  <a:srgbClr val="FFFFFF"/>
                </a:highlight>
                <a:latin typeface="Arial"/>
                <a:ea typeface="Arial"/>
                <a:cs typeface="Arial"/>
                <a:sym typeface="Arial"/>
                <a:hlinkClick r:id="rId2">
                  <a:extLst>
                    <a:ext uri="{A12FA001-AC4F-418D-AE19-62706E023703}">
                      <ahyp:hlinkClr val="tx"/>
                    </a:ext>
                  </a:extLst>
                </a:hlinkClick>
              </a:rPr>
              <a:t>Patty Murray </a:t>
            </a:r>
            <a:r>
              <a:rPr lang="en-US" sz="1100">
                <a:solidFill>
                  <a:srgbClr val="2B2C30"/>
                </a:solidFill>
                <a:highlight>
                  <a:srgbClr val="FFFFFF"/>
                </a:highlight>
                <a:latin typeface="Arial"/>
                <a:ea typeface="Arial"/>
                <a:cs typeface="Arial"/>
                <a:sym typeface="Arial"/>
              </a:rPr>
              <a:t>(D-Wash.) will take over as Senate president pro tempore, putting her third in line to the presidency</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Roboto"/>
              <a:buChar char="●"/>
            </a:pPr>
            <a:r>
              <a:rPr lang="en-US" sz="1100">
                <a:latin typeface="Arial"/>
                <a:ea typeface="Arial"/>
                <a:cs typeface="Arial"/>
                <a:sym typeface="Arial"/>
              </a:rPr>
              <a:t>Critical committee</a:t>
            </a:r>
            <a:endParaRPr sz="1100">
              <a:latin typeface="Arial"/>
              <a:ea typeface="Arial"/>
              <a:cs typeface="Arial"/>
              <a:sym typeface="Arial"/>
            </a:endParaRPr>
          </a:p>
          <a:p>
            <a:pPr indent="-298450" lvl="1" marL="914400" rtl="0" algn="l">
              <a:lnSpc>
                <a:spcPct val="80000"/>
              </a:lnSpc>
              <a:spcBef>
                <a:spcPts val="0"/>
              </a:spcBef>
              <a:spcAft>
                <a:spcPts val="0"/>
              </a:spcAft>
              <a:buClr>
                <a:schemeClr val="dk1"/>
              </a:buClr>
              <a:buSzPts val="1100"/>
              <a:buChar char="○"/>
            </a:pPr>
            <a:r>
              <a:rPr b="1" lang="en-US" sz="1100">
                <a:latin typeface="Arial"/>
                <a:ea typeface="Arial"/>
                <a:cs typeface="Arial"/>
                <a:sym typeface="Arial"/>
              </a:rPr>
              <a:t>Energy and Natural Resources</a:t>
            </a:r>
            <a:endParaRPr b="1" sz="1100">
              <a:latin typeface="Arial"/>
              <a:ea typeface="Arial"/>
              <a:cs typeface="Arial"/>
              <a:sym typeface="Arial"/>
            </a:endParaRPr>
          </a:p>
          <a:p>
            <a:pPr indent="-298450" lvl="2" marL="1371600" rtl="0" algn="l">
              <a:lnSpc>
                <a:spcPct val="80000"/>
              </a:lnSpc>
              <a:spcBef>
                <a:spcPts val="0"/>
              </a:spcBef>
              <a:spcAft>
                <a:spcPts val="0"/>
              </a:spcAft>
              <a:buClr>
                <a:schemeClr val="dk1"/>
              </a:buClr>
              <a:buSzPts val="1100"/>
              <a:buChar char="■"/>
            </a:pPr>
            <a:r>
              <a:rPr lang="en-US" sz="1100">
                <a:latin typeface="Arial"/>
                <a:ea typeface="Arial"/>
                <a:cs typeface="Arial"/>
                <a:sym typeface="Arial"/>
              </a:rPr>
              <a:t>D – Manchin (WV). chair</a:t>
            </a:r>
            <a:endParaRPr b="1" sz="1100">
              <a:latin typeface="Arial"/>
              <a:ea typeface="Arial"/>
              <a:cs typeface="Arial"/>
              <a:sym typeface="Arial"/>
            </a:endParaRPr>
          </a:p>
          <a:p>
            <a:pPr indent="-298450" lvl="2" marL="1371600" rtl="0" algn="l">
              <a:lnSpc>
                <a:spcPct val="80000"/>
              </a:lnSpc>
              <a:spcBef>
                <a:spcPts val="0"/>
              </a:spcBef>
              <a:spcAft>
                <a:spcPts val="0"/>
              </a:spcAft>
              <a:buClr>
                <a:schemeClr val="dk1"/>
              </a:buClr>
              <a:buSzPts val="1100"/>
              <a:buChar char="■"/>
            </a:pPr>
            <a:r>
              <a:rPr lang="en-US" sz="1100">
                <a:latin typeface="Arial"/>
                <a:ea typeface="Arial"/>
                <a:cs typeface="Arial"/>
                <a:sym typeface="Arial"/>
              </a:rPr>
              <a:t>R – Barrasso (WY), ranking member</a:t>
            </a:r>
            <a:endParaRPr b="1" sz="1100">
              <a:latin typeface="Arial"/>
              <a:ea typeface="Arial"/>
              <a:cs typeface="Arial"/>
              <a:sym typeface="Arial"/>
            </a:endParaRPr>
          </a:p>
          <a:p>
            <a:pPr indent="0" lvl="0" marL="914400" rtl="0" algn="l">
              <a:lnSpc>
                <a:spcPct val="80000"/>
              </a:lnSpc>
              <a:spcBef>
                <a:spcPts val="0"/>
              </a:spcBef>
              <a:spcAft>
                <a:spcPts val="0"/>
              </a:spcAft>
              <a:buSzPts val="1400"/>
              <a:buNone/>
            </a:pPr>
            <a:r>
              <a:t/>
            </a:r>
            <a:endParaRPr b="1" sz="1100">
              <a:latin typeface="Arial"/>
              <a:ea typeface="Arial"/>
              <a:cs typeface="Arial"/>
              <a:sym typeface="Arial"/>
            </a:endParaRPr>
          </a:p>
          <a:p>
            <a:pPr indent="-298450" lvl="1" marL="914400" rtl="0" algn="l">
              <a:lnSpc>
                <a:spcPct val="80000"/>
              </a:lnSpc>
              <a:spcBef>
                <a:spcPts val="0"/>
              </a:spcBef>
              <a:spcAft>
                <a:spcPts val="0"/>
              </a:spcAft>
              <a:buClr>
                <a:schemeClr val="dk1"/>
              </a:buClr>
              <a:buSzPts val="1100"/>
              <a:buChar char="○"/>
            </a:pPr>
            <a:r>
              <a:rPr b="1" lang="en-US" sz="1100">
                <a:latin typeface="Arial"/>
                <a:ea typeface="Arial"/>
                <a:cs typeface="Arial"/>
                <a:sym typeface="Arial"/>
              </a:rPr>
              <a:t>Finance</a:t>
            </a:r>
            <a:endParaRPr b="1" sz="1100">
              <a:latin typeface="Arial"/>
              <a:ea typeface="Arial"/>
              <a:cs typeface="Arial"/>
              <a:sym typeface="Arial"/>
            </a:endParaRPr>
          </a:p>
          <a:p>
            <a:pPr indent="-298450" lvl="2" marL="1371600" rtl="0" algn="l">
              <a:lnSpc>
                <a:spcPct val="80000"/>
              </a:lnSpc>
              <a:spcBef>
                <a:spcPts val="0"/>
              </a:spcBef>
              <a:spcAft>
                <a:spcPts val="0"/>
              </a:spcAft>
              <a:buClr>
                <a:schemeClr val="dk1"/>
              </a:buClr>
              <a:buSzPts val="1100"/>
              <a:buChar char="■"/>
            </a:pPr>
            <a:r>
              <a:rPr lang="en-US" sz="1100">
                <a:latin typeface="Arial"/>
                <a:ea typeface="Arial"/>
                <a:cs typeface="Arial"/>
                <a:sym typeface="Arial"/>
              </a:rPr>
              <a:t>D – Wyden (OR), chair</a:t>
            </a:r>
            <a:endParaRPr b="1" sz="1100">
              <a:latin typeface="Arial"/>
              <a:ea typeface="Arial"/>
              <a:cs typeface="Arial"/>
              <a:sym typeface="Arial"/>
            </a:endParaRPr>
          </a:p>
          <a:p>
            <a:pPr indent="-298450" lvl="2" marL="1371600" rtl="0" algn="l">
              <a:lnSpc>
                <a:spcPct val="80000"/>
              </a:lnSpc>
              <a:spcBef>
                <a:spcPts val="0"/>
              </a:spcBef>
              <a:spcAft>
                <a:spcPts val="0"/>
              </a:spcAft>
              <a:buClr>
                <a:schemeClr val="dk1"/>
              </a:buClr>
              <a:buSzPts val="1100"/>
              <a:buChar char="■"/>
            </a:pPr>
            <a:r>
              <a:rPr lang="en-US" sz="1100">
                <a:latin typeface="Arial"/>
                <a:ea typeface="Arial"/>
                <a:cs typeface="Arial"/>
                <a:sym typeface="Arial"/>
              </a:rPr>
              <a:t>R – Risch (ID), ranking member</a:t>
            </a:r>
            <a:endParaRPr b="1" sz="1100">
              <a:latin typeface="Arial"/>
              <a:ea typeface="Arial"/>
              <a:cs typeface="Arial"/>
              <a:sym typeface="Arial"/>
            </a:endParaRPr>
          </a:p>
          <a:p>
            <a:pPr indent="0" lvl="0" marL="914400" rtl="0" algn="l">
              <a:lnSpc>
                <a:spcPct val="80000"/>
              </a:lnSpc>
              <a:spcBef>
                <a:spcPts val="0"/>
              </a:spcBef>
              <a:spcAft>
                <a:spcPts val="0"/>
              </a:spcAft>
              <a:buSzPts val="1400"/>
              <a:buNone/>
            </a:pPr>
            <a:r>
              <a:t/>
            </a:r>
            <a:endParaRPr b="1" sz="1100">
              <a:latin typeface="Arial"/>
              <a:ea typeface="Arial"/>
              <a:cs typeface="Arial"/>
              <a:sym typeface="Arial"/>
            </a:endParaRPr>
          </a:p>
          <a:p>
            <a:pPr indent="-298450" lvl="1" marL="914400" rtl="0" algn="l">
              <a:lnSpc>
                <a:spcPct val="80000"/>
              </a:lnSpc>
              <a:spcBef>
                <a:spcPts val="0"/>
              </a:spcBef>
              <a:spcAft>
                <a:spcPts val="0"/>
              </a:spcAft>
              <a:buClr>
                <a:schemeClr val="dk1"/>
              </a:buClr>
              <a:buSzPts val="1100"/>
              <a:buChar char="○"/>
            </a:pPr>
            <a:r>
              <a:rPr b="1" lang="en-US" sz="1100">
                <a:latin typeface="Arial"/>
                <a:ea typeface="Arial"/>
                <a:cs typeface="Arial"/>
                <a:sym typeface="Arial"/>
              </a:rPr>
              <a:t>EPW </a:t>
            </a:r>
            <a:endParaRPr b="1" sz="1100">
              <a:latin typeface="Arial"/>
              <a:ea typeface="Arial"/>
              <a:cs typeface="Arial"/>
              <a:sym typeface="Arial"/>
            </a:endParaRPr>
          </a:p>
          <a:p>
            <a:pPr indent="-298450" lvl="2" marL="1371600" rtl="0" algn="l">
              <a:lnSpc>
                <a:spcPct val="80000"/>
              </a:lnSpc>
              <a:spcBef>
                <a:spcPts val="0"/>
              </a:spcBef>
              <a:spcAft>
                <a:spcPts val="0"/>
              </a:spcAft>
              <a:buClr>
                <a:schemeClr val="dk1"/>
              </a:buClr>
              <a:buSzPts val="1100"/>
              <a:buChar char="■"/>
            </a:pPr>
            <a:r>
              <a:rPr lang="en-US" sz="1100">
                <a:latin typeface="Arial"/>
                <a:ea typeface="Arial"/>
                <a:cs typeface="Arial"/>
                <a:sym typeface="Arial"/>
              </a:rPr>
              <a:t>D – Carper (DE), chair</a:t>
            </a:r>
            <a:endParaRPr b="1" sz="1100">
              <a:latin typeface="Arial"/>
              <a:ea typeface="Arial"/>
              <a:cs typeface="Arial"/>
              <a:sym typeface="Arial"/>
            </a:endParaRPr>
          </a:p>
          <a:p>
            <a:pPr indent="-298450" lvl="2" marL="1371600" rtl="0" algn="l">
              <a:lnSpc>
                <a:spcPct val="80000"/>
              </a:lnSpc>
              <a:spcBef>
                <a:spcPts val="0"/>
              </a:spcBef>
              <a:spcAft>
                <a:spcPts val="0"/>
              </a:spcAft>
              <a:buClr>
                <a:schemeClr val="dk1"/>
              </a:buClr>
              <a:buSzPts val="1100"/>
              <a:buChar char="■"/>
            </a:pPr>
            <a:r>
              <a:rPr lang="en-US" sz="1100">
                <a:latin typeface="Arial"/>
                <a:ea typeface="Arial"/>
                <a:cs typeface="Arial"/>
                <a:sym typeface="Arial"/>
              </a:rPr>
              <a:t>R – Capito (WV), ranking member</a:t>
            </a:r>
            <a:endParaRPr b="1" sz="1100">
              <a:latin typeface="Arial"/>
              <a:ea typeface="Arial"/>
              <a:cs typeface="Arial"/>
              <a:sym typeface="Arial"/>
            </a:endParaRPr>
          </a:p>
          <a:p>
            <a:pPr indent="0" lvl="0" marL="914400" rtl="0" algn="l">
              <a:lnSpc>
                <a:spcPct val="80000"/>
              </a:lnSpc>
              <a:spcBef>
                <a:spcPts val="0"/>
              </a:spcBef>
              <a:spcAft>
                <a:spcPts val="0"/>
              </a:spcAft>
              <a:buSzPts val="1400"/>
              <a:buNone/>
            </a:pPr>
            <a:r>
              <a:t/>
            </a:r>
            <a:endParaRPr b="1" sz="1100">
              <a:latin typeface="Arial"/>
              <a:ea typeface="Arial"/>
              <a:cs typeface="Arial"/>
              <a:sym typeface="Arial"/>
            </a:endParaRPr>
          </a:p>
          <a:p>
            <a:pPr indent="-298450" lvl="1" marL="914400" rtl="0" algn="l">
              <a:lnSpc>
                <a:spcPct val="80000"/>
              </a:lnSpc>
              <a:spcBef>
                <a:spcPts val="0"/>
              </a:spcBef>
              <a:spcAft>
                <a:spcPts val="0"/>
              </a:spcAft>
              <a:buClr>
                <a:schemeClr val="dk1"/>
              </a:buClr>
              <a:buSzPts val="1100"/>
              <a:buChar char="○"/>
            </a:pPr>
            <a:r>
              <a:rPr b="1" lang="en-US" sz="1100">
                <a:latin typeface="Arial"/>
                <a:ea typeface="Arial"/>
                <a:cs typeface="Arial"/>
                <a:sym typeface="Arial"/>
              </a:rPr>
              <a:t>Appropriations</a:t>
            </a:r>
            <a:endParaRPr b="1" sz="1100">
              <a:latin typeface="Arial"/>
              <a:ea typeface="Arial"/>
              <a:cs typeface="Arial"/>
              <a:sym typeface="Arial"/>
            </a:endParaRPr>
          </a:p>
          <a:p>
            <a:pPr indent="-298450" lvl="2" marL="1371600" rtl="0" algn="l">
              <a:lnSpc>
                <a:spcPct val="80000"/>
              </a:lnSpc>
              <a:spcBef>
                <a:spcPts val="0"/>
              </a:spcBef>
              <a:spcAft>
                <a:spcPts val="0"/>
              </a:spcAft>
              <a:buClr>
                <a:schemeClr val="dk1"/>
              </a:buClr>
              <a:buSzPts val="1100"/>
              <a:buChar char="■"/>
            </a:pPr>
            <a:r>
              <a:rPr lang="en-US" sz="1100">
                <a:latin typeface="Arial"/>
                <a:ea typeface="Arial"/>
                <a:cs typeface="Arial"/>
                <a:sym typeface="Arial"/>
              </a:rPr>
              <a:t>D – Murray (WA), chair</a:t>
            </a:r>
            <a:endParaRPr b="1" sz="1100">
              <a:latin typeface="Arial"/>
              <a:ea typeface="Arial"/>
              <a:cs typeface="Arial"/>
              <a:sym typeface="Arial"/>
            </a:endParaRPr>
          </a:p>
          <a:p>
            <a:pPr indent="-298450" lvl="2" marL="1371600" rtl="0" algn="l">
              <a:lnSpc>
                <a:spcPct val="80000"/>
              </a:lnSpc>
              <a:spcBef>
                <a:spcPts val="0"/>
              </a:spcBef>
              <a:spcAft>
                <a:spcPts val="0"/>
              </a:spcAft>
              <a:buClr>
                <a:schemeClr val="dk1"/>
              </a:buClr>
              <a:buSzPts val="1100"/>
              <a:buChar char="■"/>
            </a:pPr>
            <a:r>
              <a:rPr lang="en-US" sz="1100">
                <a:latin typeface="Arial"/>
                <a:ea typeface="Arial"/>
                <a:cs typeface="Arial"/>
                <a:sym typeface="Arial"/>
              </a:rPr>
              <a:t>R – Collins (ME), ranking member</a:t>
            </a:r>
            <a:endParaRPr b="1" sz="1100">
              <a:latin typeface="Arial"/>
              <a:ea typeface="Arial"/>
              <a:cs typeface="Arial"/>
              <a:sym typeface="Arial"/>
            </a:endParaRPr>
          </a:p>
          <a:p>
            <a:pPr indent="0" lvl="0" marL="0" rtl="0" algn="l">
              <a:lnSpc>
                <a:spcPct val="80000"/>
              </a:lnSpc>
              <a:spcBef>
                <a:spcPts val="0"/>
              </a:spcBef>
              <a:spcAft>
                <a:spcPts val="0"/>
              </a:spcAft>
              <a:buSzPts val="1400"/>
              <a:buNone/>
            </a:pPr>
            <a:r>
              <a:rPr b="1" lang="en-US"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0"/>
              </a:spcBef>
              <a:spcAft>
                <a:spcPts val="0"/>
              </a:spcAft>
              <a:buSzPts val="1400"/>
              <a:buNone/>
            </a:pPr>
            <a:r>
              <a:t/>
            </a:r>
            <a:endParaRPr sz="1100">
              <a:latin typeface="Arial"/>
              <a:ea typeface="Arial"/>
              <a:cs typeface="Arial"/>
              <a:sym typeface="Arial"/>
            </a:endParaRPr>
          </a:p>
        </p:txBody>
      </p:sp>
      <p:sp>
        <p:nvSpPr>
          <p:cNvPr id="132" name="Google Shape;132;g1b20411bd9d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bd50472d2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1bd50472d2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1bd50472d22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Subpoenas – Dems can subpoena witnesses with a majority vote in committee if the ranking member refuses to go along with the request; under previous 50-50 split, that was unlikely to ever happen. Dems have discussed using authority to go after bad actors in corporate America – profiteering, price gouging, etc.</a:t>
            </a:r>
            <a:endParaRPr/>
          </a:p>
        </p:txBody>
      </p:sp>
      <p:sp>
        <p:nvSpPr>
          <p:cNvPr id="163" name="Google Shape;16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b20411bd9d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Could be its own slide on shared governance – increasing the debt limit and funding the government will be THE big show of 2023. Breaching of the debt limit or government shutdown are both on the table; too early to give percentage chance of happening.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Very likely that many other Biden Administration officials receive oversight scrutiny – Likely IRS Commissioner Danny Werfel; CFPB Director Rohit Chopra; FTC Chair Lina Khan;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 FAA Reauth: With the current Federal Aviation Administration (FAA) authorization set to end on September 30, 2023, the FAA reauthorization process will begin in the 118th Congress. There is a shared consensus that a cost framework is needed for FAA to accommodate new entrants (drones, commercial space interests). </a:t>
            </a:r>
            <a:endParaRPr/>
          </a:p>
        </p:txBody>
      </p:sp>
      <p:sp>
        <p:nvSpPr>
          <p:cNvPr id="171" name="Google Shape;171;g1b20411bd9d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819e1176ad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Could be its own slide on shared governance – increasing the debt limit and funding the government will be THE big show of 2023. Breaching of the debt limit or government shutdown are both on the table; too early to give percentage chance of happening.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Very likely that many other Biden Administration officials receive oversight scrutiny – Likely IRS Commissioner Danny Werfel; CFPB Director Rohit Chopra; FTC Chair Lina Khan;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 FAA Reauth: With the current Federal Aviation Administration (FAA) authorization set to end on September 30, 2023, the FAA reauthorization process will begin in the 118th Congress. There is a shared consensus that a cost framework is needed for FAA to accommodate new entrants (drones, commercial space interests). </a:t>
            </a:r>
            <a:endParaRPr/>
          </a:p>
        </p:txBody>
      </p:sp>
      <p:sp>
        <p:nvSpPr>
          <p:cNvPr id="181" name="Google Shape;181;g1819e1176ad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c2a6ee3ae8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1c2a6ee3ae8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1c2a6ee3ae8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6"/>
          <p:cNvSpPr/>
          <p:nvPr>
            <p:ph idx="2" type="pic"/>
          </p:nvPr>
        </p:nvSpPr>
        <p:spPr>
          <a:xfrm>
            <a:off x="5183188" y="987425"/>
            <a:ext cx="6172200" cy="4873625"/>
          </a:xfrm>
          <a:prstGeom prst="rect">
            <a:avLst/>
          </a:prstGeom>
          <a:noFill/>
          <a:ln>
            <a:noFill/>
          </a:ln>
        </p:spPr>
      </p:sp>
      <p:sp>
        <p:nvSpPr>
          <p:cNvPr id="68" name="Google Shape;68;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hyperlink" Target="https://www.ferc.gov/explainer-transmission-notice-proposed-rulemaking" TargetMode="External"/><Relationship Id="rId5" Type="http://schemas.openxmlformats.org/officeDocument/2006/relationships/hyperlink" Target="https://www.ferc.gov/news-events/news/ferc-proposes-interconnection-reforms-address-queue-backlogs" TargetMode="External"/><Relationship Id="rId6" Type="http://schemas.openxmlformats.org/officeDocument/2006/relationships/hyperlink" Target="https://cms.ferc.gov/news-events/news/ferc-sets-demand-response-opt-out-further-consideratio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hyperlink" Target="https://www.federalregister.gov/documents/2022/11/30/2022-26108/prevailing-wage-and-apprenticeship-initial-guidance-under-section-45b6bii-and-other-substantially" TargetMode="External"/><Relationship Id="rId5" Type="http://schemas.openxmlformats.org/officeDocument/2006/relationships/hyperlink" Target="https://www.irs.gov/credits-deductions/credits-for-new-clean-vehicles-purchased-in-2023-or-afte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hyperlink" Target="https://www.republicanleader.gov/commitment/cta-one-pag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hyperlink" Target="https://urldefense.com/v3/__https://republicanwhip.us13.list-manage.com/track/click?u=7783639785263f13d836e22fe&amp;id=4908fee892&amp;e=89620cc182__;!!Bg5easoyC-OII2vlEqY8mTBrtW-N4OJKAQ!fqYSO8BtzAq2GbvP-kO0FGjFNEPygra9LKjOjJZaI0vx68ZxPq2xEqjsg9yFZ8lk1S23$" TargetMode="External"/><Relationship Id="rId5" Type="http://schemas.openxmlformats.org/officeDocument/2006/relationships/hyperlink" Target="https://urldefense.com/v3/__https://republicanwhip.us13.list-manage.com/track/click?u=7783639785263f13d836e22fe&amp;id=d1ba29e724&amp;e=89620cc182__;!!Bg5easoyC-OII2vlEqY8mTBrtW-N4OJKAQ!fqYSO8BtzAq2GbvP-kO0FGjFNEPygra9LKjOjJZaI0vx68ZxPq2xEqjsg9yFZ9ox337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90" name="Google Shape;90;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
        <p:nvSpPr>
          <p:cNvPr id="91" name="Google Shape;91;p1"/>
          <p:cNvSpPr txBox="1"/>
          <p:nvPr/>
        </p:nvSpPr>
        <p:spPr>
          <a:xfrm>
            <a:off x="3048990" y="3247303"/>
            <a:ext cx="609797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1"/>
          <p:cNvSpPr txBox="1"/>
          <p:nvPr/>
        </p:nvSpPr>
        <p:spPr>
          <a:xfrm>
            <a:off x="3048990" y="3247303"/>
            <a:ext cx="60979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outdoor, tree, mountain, river&#10;&#10;Description automatically generated" id="93" name="Google Shape;93;p1"/>
          <p:cNvPicPr preferRelativeResize="0"/>
          <p:nvPr/>
        </p:nvPicPr>
        <p:blipFill rotWithShape="1">
          <a:blip r:embed="rId3">
            <a:alphaModFix/>
          </a:blip>
          <a:srcRect b="6472" l="18406" r="32584" t="0"/>
          <a:stretch/>
        </p:blipFill>
        <p:spPr>
          <a:xfrm>
            <a:off x="5700714" y="0"/>
            <a:ext cx="6491286" cy="6858000"/>
          </a:xfrm>
          <a:prstGeom prst="rect">
            <a:avLst/>
          </a:prstGeom>
          <a:noFill/>
          <a:ln cap="flat" cmpd="sng" w="9525">
            <a:solidFill>
              <a:srgbClr val="75BEE0"/>
            </a:solidFill>
            <a:prstDash val="solid"/>
            <a:round/>
            <a:headEnd len="sm" w="sm" type="none"/>
            <a:tailEnd len="sm" w="sm" type="none"/>
          </a:ln>
        </p:spPr>
      </p:pic>
      <p:sp>
        <p:nvSpPr>
          <p:cNvPr id="94" name="Google Shape;94;p1"/>
          <p:cNvSpPr/>
          <p:nvPr/>
        </p:nvSpPr>
        <p:spPr>
          <a:xfrm flipH="1">
            <a:off x="2528823" y="0"/>
            <a:ext cx="5784900" cy="6858000"/>
          </a:xfrm>
          <a:prstGeom prst="parallelogram">
            <a:avLst>
              <a:gd fmla="val 25000" name="adj"/>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p1"/>
          <p:cNvSpPr/>
          <p:nvPr/>
        </p:nvSpPr>
        <p:spPr>
          <a:xfrm>
            <a:off x="0" y="0"/>
            <a:ext cx="4029075" cy="6858000"/>
          </a:xfrm>
          <a:prstGeom prst="rect">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6" name="Google Shape;96;p1"/>
          <p:cNvPicPr preferRelativeResize="0"/>
          <p:nvPr/>
        </p:nvPicPr>
        <p:blipFill rotWithShape="1">
          <a:blip r:embed="rId4">
            <a:alphaModFix/>
          </a:blip>
          <a:srcRect b="0" l="0" r="0" t="0"/>
          <a:stretch/>
        </p:blipFill>
        <p:spPr>
          <a:xfrm>
            <a:off x="1680575" y="518680"/>
            <a:ext cx="2728913" cy="2728913"/>
          </a:xfrm>
          <a:prstGeom prst="rect">
            <a:avLst/>
          </a:prstGeom>
          <a:noFill/>
          <a:ln>
            <a:noFill/>
          </a:ln>
        </p:spPr>
      </p:pic>
      <p:sp>
        <p:nvSpPr>
          <p:cNvPr id="97" name="Google Shape;97;p1"/>
          <p:cNvSpPr txBox="1"/>
          <p:nvPr/>
        </p:nvSpPr>
        <p:spPr>
          <a:xfrm>
            <a:off x="283300" y="4098263"/>
            <a:ext cx="71187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100">
                <a:solidFill>
                  <a:srgbClr val="BE9F6D"/>
                </a:solidFill>
                <a:latin typeface="Garamond"/>
                <a:ea typeface="Garamond"/>
                <a:cs typeface="Garamond"/>
                <a:sym typeface="Garamond"/>
              </a:rPr>
              <a:t>Energy Outlook in the </a:t>
            </a:r>
            <a:r>
              <a:rPr b="1" lang="en-US" sz="3100" u="none" cap="none" strike="noStrike">
                <a:solidFill>
                  <a:srgbClr val="BE9F6D"/>
                </a:solidFill>
                <a:latin typeface="Garamond"/>
                <a:ea typeface="Garamond"/>
                <a:cs typeface="Garamond"/>
                <a:sym typeface="Garamond"/>
              </a:rPr>
              <a:t>118th Congress </a:t>
            </a:r>
            <a:endParaRPr b="1" sz="3100" u="none" cap="none" strike="noStrike">
              <a:solidFill>
                <a:srgbClr val="BE9F6D"/>
              </a:solidFill>
              <a:latin typeface="Garamond"/>
              <a:ea typeface="Garamond"/>
              <a:cs typeface="Garamond"/>
              <a:sym typeface="Garamond"/>
            </a:endParaRPr>
          </a:p>
        </p:txBody>
      </p:sp>
      <p:cxnSp>
        <p:nvCxnSpPr>
          <p:cNvPr id="98" name="Google Shape;98;p1"/>
          <p:cNvCxnSpPr/>
          <p:nvPr/>
        </p:nvCxnSpPr>
        <p:spPr>
          <a:xfrm>
            <a:off x="2226113" y="5001450"/>
            <a:ext cx="3474600" cy="0"/>
          </a:xfrm>
          <a:prstGeom prst="straightConnector1">
            <a:avLst/>
          </a:prstGeom>
          <a:noFill/>
          <a:ln cap="flat" cmpd="sng" w="15875">
            <a:solidFill>
              <a:srgbClr val="BE9F6D"/>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1c62abae13b_0_2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201" name="Google Shape;201;g1c62abae13b_0_2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
        <p:nvSpPr>
          <p:cNvPr id="202" name="Google Shape;202;g1c62abae13b_0_22"/>
          <p:cNvSpPr txBox="1"/>
          <p:nvPr/>
        </p:nvSpPr>
        <p:spPr>
          <a:xfrm>
            <a:off x="3048990" y="3247303"/>
            <a:ext cx="609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 name="Google Shape;203;g1c62abae13b_0_22"/>
          <p:cNvSpPr txBox="1"/>
          <p:nvPr/>
        </p:nvSpPr>
        <p:spPr>
          <a:xfrm>
            <a:off x="3048990" y="3247303"/>
            <a:ext cx="6098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outdoor, tree, mountain, river&#10;&#10;Description automatically generated" id="204" name="Google Shape;204;g1c62abae13b_0_22"/>
          <p:cNvPicPr preferRelativeResize="0"/>
          <p:nvPr/>
        </p:nvPicPr>
        <p:blipFill rotWithShape="1">
          <a:blip r:embed="rId3">
            <a:alphaModFix/>
          </a:blip>
          <a:srcRect b="6472" l="18408" r="32581" t="0"/>
          <a:stretch/>
        </p:blipFill>
        <p:spPr>
          <a:xfrm>
            <a:off x="6865739" y="-28800"/>
            <a:ext cx="6491288" cy="6858001"/>
          </a:xfrm>
          <a:prstGeom prst="rect">
            <a:avLst/>
          </a:prstGeom>
          <a:noFill/>
          <a:ln cap="flat" cmpd="sng" w="9525">
            <a:solidFill>
              <a:srgbClr val="75BEE0"/>
            </a:solidFill>
            <a:prstDash val="solid"/>
            <a:round/>
            <a:headEnd len="sm" w="sm" type="none"/>
            <a:tailEnd len="sm" w="sm" type="none"/>
          </a:ln>
        </p:spPr>
      </p:pic>
      <p:sp>
        <p:nvSpPr>
          <p:cNvPr id="205" name="Google Shape;205;g1c62abae13b_0_22"/>
          <p:cNvSpPr/>
          <p:nvPr/>
        </p:nvSpPr>
        <p:spPr>
          <a:xfrm flipH="1">
            <a:off x="5809000" y="2950"/>
            <a:ext cx="4132500" cy="6858000"/>
          </a:xfrm>
          <a:prstGeom prst="parallelogram">
            <a:avLst>
              <a:gd fmla="val 30036" name="adj"/>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g1c62abae13b_0_22"/>
          <p:cNvSpPr/>
          <p:nvPr/>
        </p:nvSpPr>
        <p:spPr>
          <a:xfrm>
            <a:off x="0" y="0"/>
            <a:ext cx="7943700" cy="6858000"/>
          </a:xfrm>
          <a:prstGeom prst="rect">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g1c62abae13b_0_22"/>
          <p:cNvSpPr txBox="1"/>
          <p:nvPr/>
        </p:nvSpPr>
        <p:spPr>
          <a:xfrm>
            <a:off x="108500" y="75675"/>
            <a:ext cx="8653200" cy="628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2900" u="none" cap="none" strike="noStrike">
                <a:solidFill>
                  <a:srgbClr val="BE9F6D"/>
                </a:solidFill>
                <a:latin typeface="Garamond"/>
                <a:ea typeface="Garamond"/>
                <a:cs typeface="Garamond"/>
                <a:sym typeface="Garamond"/>
              </a:rPr>
              <a:t>Hot Climate Topics of 2023</a:t>
            </a:r>
            <a:endParaRPr b="1" i="0" sz="29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3600"/>
              <a:buFont typeface="Arial"/>
              <a:buNone/>
            </a:pPr>
            <a:r>
              <a:t/>
            </a:r>
            <a:endParaRPr b="1" i="0" sz="1700" u="none" cap="none" strike="noStrike">
              <a:solidFill>
                <a:srgbClr val="BE9F6D"/>
              </a:solidFill>
              <a:latin typeface="Garamond"/>
              <a:ea typeface="Garamond"/>
              <a:cs typeface="Garamond"/>
              <a:sym typeface="Garamond"/>
            </a:endParaRPr>
          </a:p>
          <a:p>
            <a:pPr indent="-361950" lvl="0" marL="457200" marR="0" rtl="0" algn="l">
              <a:lnSpc>
                <a:spcPct val="100000"/>
              </a:lnSpc>
              <a:spcBef>
                <a:spcPts val="0"/>
              </a:spcBef>
              <a:spcAft>
                <a:spcPts val="0"/>
              </a:spcAft>
              <a:buClr>
                <a:srgbClr val="EFE8E6"/>
              </a:buClr>
              <a:buSzPts val="2100"/>
              <a:buFont typeface="Garamond"/>
              <a:buChar char="•"/>
            </a:pPr>
            <a:r>
              <a:rPr b="1" i="0" lang="en-US" sz="2100" u="none" cap="none" strike="noStrike">
                <a:solidFill>
                  <a:srgbClr val="EFE8E6"/>
                </a:solidFill>
                <a:latin typeface="Garamond"/>
                <a:ea typeface="Garamond"/>
                <a:cs typeface="Garamond"/>
                <a:sym typeface="Garamond"/>
              </a:rPr>
              <a:t>Inflation Reduction Act: </a:t>
            </a:r>
            <a:r>
              <a:rPr b="0" i="0" lang="en-US" sz="2100" u="none" cap="none" strike="noStrike">
                <a:solidFill>
                  <a:srgbClr val="EFE8E6"/>
                </a:solidFill>
                <a:latin typeface="Garamond"/>
                <a:ea typeface="Garamond"/>
                <a:cs typeface="Garamond"/>
                <a:sym typeface="Garamond"/>
              </a:rPr>
              <a:t>Although the Inflation Reduction Act is not mentioned in the House Republican agenda, the climate law will come under significant scrutiny as House GOP search for the next Solyndra.</a:t>
            </a:r>
            <a:endParaRPr b="0" i="0" sz="2100" u="none" cap="none" strike="noStrike">
              <a:solidFill>
                <a:srgbClr val="98B7C5"/>
              </a:solidFill>
              <a:latin typeface="Garamond"/>
              <a:ea typeface="Garamond"/>
              <a:cs typeface="Garamond"/>
              <a:sym typeface="Garamond"/>
            </a:endParaRPr>
          </a:p>
          <a:p>
            <a:pPr indent="0" lvl="0" marL="914400" marR="0" rtl="0" algn="l">
              <a:lnSpc>
                <a:spcPct val="100000"/>
              </a:lnSpc>
              <a:spcBef>
                <a:spcPts val="0"/>
              </a:spcBef>
              <a:spcAft>
                <a:spcPts val="0"/>
              </a:spcAft>
              <a:buClr>
                <a:srgbClr val="000000"/>
              </a:buClr>
              <a:buSzPts val="1900"/>
              <a:buFont typeface="Arial"/>
              <a:buNone/>
            </a:pPr>
            <a:r>
              <a:t/>
            </a:r>
            <a:endParaRPr b="0" i="0" sz="2100" u="none" cap="none" strike="noStrike">
              <a:solidFill>
                <a:srgbClr val="98B7C5"/>
              </a:solidFill>
              <a:latin typeface="Garamond"/>
              <a:ea typeface="Garamond"/>
              <a:cs typeface="Garamond"/>
              <a:sym typeface="Garamond"/>
            </a:endParaRPr>
          </a:p>
          <a:p>
            <a:pPr indent="-361950" lvl="0" marL="457200" marR="0" rtl="0" algn="l">
              <a:lnSpc>
                <a:spcPct val="100000"/>
              </a:lnSpc>
              <a:spcBef>
                <a:spcPts val="0"/>
              </a:spcBef>
              <a:spcAft>
                <a:spcPts val="0"/>
              </a:spcAft>
              <a:buClr>
                <a:srgbClr val="EFE8E6"/>
              </a:buClr>
              <a:buSzPts val="2100"/>
              <a:buFont typeface="Garamond"/>
              <a:buChar char="•"/>
            </a:pPr>
            <a:r>
              <a:rPr b="1" i="0" lang="en-US" sz="2100" u="none" cap="none" strike="noStrike">
                <a:solidFill>
                  <a:srgbClr val="EFE8E6"/>
                </a:solidFill>
                <a:latin typeface="Garamond"/>
                <a:ea typeface="Garamond"/>
                <a:cs typeface="Garamond"/>
                <a:sym typeface="Garamond"/>
              </a:rPr>
              <a:t>Permitting Reform: </a:t>
            </a:r>
            <a:r>
              <a:rPr b="0" i="0" lang="en-US" sz="2100" u="none" cap="none" strike="noStrike">
                <a:solidFill>
                  <a:srgbClr val="EFE8E6"/>
                </a:solidFill>
                <a:latin typeface="Garamond"/>
                <a:ea typeface="Garamond"/>
                <a:cs typeface="Garamond"/>
                <a:sym typeface="Garamond"/>
              </a:rPr>
              <a:t>Failing twice to pass permitting reform last Congress does not mean the end of the permitting reform debate. Republicans are trying to push their own permitting reform, and some Democrats are open to reform seeing a need to streamline the process.</a:t>
            </a:r>
            <a:endParaRPr b="0" i="0" sz="2100" u="none" cap="none" strike="noStrike">
              <a:solidFill>
                <a:srgbClr val="EFE8E6"/>
              </a:solidFill>
              <a:latin typeface="Garamond"/>
              <a:ea typeface="Garamond"/>
              <a:cs typeface="Garamond"/>
              <a:sym typeface="Garamond"/>
            </a:endParaRPr>
          </a:p>
          <a:p>
            <a:pPr indent="0" lvl="0" marL="457200" marR="0" rtl="0" algn="l">
              <a:lnSpc>
                <a:spcPct val="100000"/>
              </a:lnSpc>
              <a:spcBef>
                <a:spcPts val="0"/>
              </a:spcBef>
              <a:spcAft>
                <a:spcPts val="0"/>
              </a:spcAft>
              <a:buNone/>
            </a:pPr>
            <a:r>
              <a:t/>
            </a:r>
            <a:endParaRPr sz="2100">
              <a:solidFill>
                <a:srgbClr val="EFE8E6"/>
              </a:solidFill>
              <a:latin typeface="Garamond"/>
              <a:ea typeface="Garamond"/>
              <a:cs typeface="Garamond"/>
              <a:sym typeface="Garamond"/>
            </a:endParaRPr>
          </a:p>
          <a:p>
            <a:pPr indent="-361950" lvl="0" marL="457200" marR="0" rtl="0" algn="l">
              <a:lnSpc>
                <a:spcPct val="100000"/>
              </a:lnSpc>
              <a:spcBef>
                <a:spcPts val="0"/>
              </a:spcBef>
              <a:spcAft>
                <a:spcPts val="0"/>
              </a:spcAft>
              <a:buClr>
                <a:srgbClr val="EFE8E6"/>
              </a:buClr>
              <a:buSzPts val="2100"/>
              <a:buFont typeface="Garamond"/>
              <a:buChar char="•"/>
            </a:pPr>
            <a:r>
              <a:rPr b="1" i="0" lang="en-US" sz="2100" u="none" cap="none" strike="noStrike">
                <a:solidFill>
                  <a:srgbClr val="EFE8E6"/>
                </a:solidFill>
                <a:latin typeface="Garamond"/>
                <a:ea typeface="Garamond"/>
                <a:cs typeface="Garamond"/>
                <a:sym typeface="Garamond"/>
              </a:rPr>
              <a:t>War in Ukraine: </a:t>
            </a:r>
            <a:r>
              <a:rPr b="0" i="0" lang="en-US" sz="2100" u="none" cap="none" strike="noStrike">
                <a:solidFill>
                  <a:srgbClr val="EFE8E6"/>
                </a:solidFill>
                <a:latin typeface="Garamond"/>
                <a:ea typeface="Garamond"/>
                <a:cs typeface="Garamond"/>
                <a:sym typeface="Garamond"/>
              </a:rPr>
              <a:t>The war significantly disrupted energy markets around the world. In the U.S., it led to President Biden </a:t>
            </a:r>
            <a:r>
              <a:rPr lang="en-US" sz="2100">
                <a:solidFill>
                  <a:srgbClr val="EFE8E6"/>
                </a:solidFill>
                <a:latin typeface="Garamond"/>
                <a:ea typeface="Garamond"/>
                <a:cs typeface="Garamond"/>
                <a:sym typeface="Garamond"/>
              </a:rPr>
              <a:t>selling oil from the</a:t>
            </a:r>
            <a:r>
              <a:rPr b="0" i="0" lang="en-US" sz="2100" u="none" cap="none" strike="noStrike">
                <a:solidFill>
                  <a:srgbClr val="EFE8E6"/>
                </a:solidFill>
                <a:latin typeface="Garamond"/>
                <a:ea typeface="Garamond"/>
                <a:cs typeface="Garamond"/>
                <a:sym typeface="Garamond"/>
              </a:rPr>
              <a:t> </a:t>
            </a:r>
            <a:r>
              <a:rPr b="0" i="0" lang="en-US" sz="2100" u="none" cap="none" strike="noStrike">
                <a:solidFill>
                  <a:srgbClr val="EFE8E6"/>
                </a:solidFill>
                <a:latin typeface="Garamond"/>
                <a:ea typeface="Garamond"/>
                <a:cs typeface="Garamond"/>
                <a:sym typeface="Garamond"/>
              </a:rPr>
              <a:t>Strategic Petroleum Reserve </a:t>
            </a:r>
            <a:r>
              <a:rPr lang="en-US" sz="2100">
                <a:solidFill>
                  <a:srgbClr val="EFE8E6"/>
                </a:solidFill>
                <a:latin typeface="Garamond"/>
                <a:ea typeface="Garamond"/>
                <a:cs typeface="Garamond"/>
                <a:sym typeface="Garamond"/>
              </a:rPr>
              <a:t>and</a:t>
            </a:r>
            <a:r>
              <a:rPr b="0" i="0" lang="en-US" sz="2100" u="none" cap="none" strike="noStrike">
                <a:solidFill>
                  <a:srgbClr val="EFE8E6"/>
                </a:solidFill>
                <a:latin typeface="Garamond"/>
                <a:ea typeface="Garamond"/>
                <a:cs typeface="Garamond"/>
                <a:sym typeface="Garamond"/>
              </a:rPr>
              <a:t> drove up the prices of gas</a:t>
            </a:r>
            <a:r>
              <a:rPr lang="en-US" sz="2100">
                <a:solidFill>
                  <a:srgbClr val="EFE8E6"/>
                </a:solidFill>
                <a:latin typeface="Garamond"/>
                <a:ea typeface="Garamond"/>
                <a:cs typeface="Garamond"/>
                <a:sym typeface="Garamond"/>
              </a:rPr>
              <a:t>oline and natural gas</a:t>
            </a:r>
            <a:r>
              <a:rPr b="0" i="0" lang="en-US" sz="2100" u="none" cap="none" strike="noStrike">
                <a:solidFill>
                  <a:srgbClr val="EFE8E6"/>
                </a:solidFill>
                <a:latin typeface="Garamond"/>
                <a:ea typeface="Garamond"/>
                <a:cs typeface="Garamond"/>
                <a:sym typeface="Garamond"/>
              </a:rPr>
              <a:t>. </a:t>
            </a:r>
            <a:endParaRPr i="1" sz="2100">
              <a:solidFill>
                <a:srgbClr val="98B7C5"/>
              </a:solidFill>
              <a:latin typeface="Garamond"/>
              <a:ea typeface="Garamond"/>
              <a:cs typeface="Garamond"/>
              <a:sym typeface="Garamond"/>
            </a:endParaRPr>
          </a:p>
          <a:p>
            <a:pPr indent="0" lvl="0" marL="914400" rtl="0" algn="l">
              <a:spcBef>
                <a:spcPts val="0"/>
              </a:spcBef>
              <a:spcAft>
                <a:spcPts val="0"/>
              </a:spcAft>
              <a:buClr>
                <a:schemeClr val="dk1"/>
              </a:buClr>
              <a:buSzPts val="1900"/>
              <a:buFont typeface="Arial"/>
              <a:buNone/>
            </a:pPr>
            <a:r>
              <a:t/>
            </a:r>
            <a:endParaRPr i="1" sz="2100">
              <a:solidFill>
                <a:srgbClr val="98B7C5"/>
              </a:solidFill>
              <a:latin typeface="Garamond"/>
              <a:ea typeface="Garamond"/>
              <a:cs typeface="Garamond"/>
              <a:sym typeface="Garamond"/>
            </a:endParaRPr>
          </a:p>
          <a:p>
            <a:pPr indent="-342900" lvl="0" marL="457200" rtl="0" algn="l">
              <a:spcBef>
                <a:spcPts val="0"/>
              </a:spcBef>
              <a:spcAft>
                <a:spcPts val="0"/>
              </a:spcAft>
              <a:buClr>
                <a:srgbClr val="EFE8E6"/>
              </a:buClr>
              <a:buSzPts val="1800"/>
              <a:buFont typeface="Garamond"/>
              <a:buChar char="•"/>
            </a:pPr>
            <a:r>
              <a:rPr b="1" lang="en-US" sz="2100">
                <a:solidFill>
                  <a:srgbClr val="EFE8E6"/>
                </a:solidFill>
                <a:latin typeface="Garamond"/>
                <a:ea typeface="Garamond"/>
                <a:cs typeface="Garamond"/>
                <a:sym typeface="Garamond"/>
              </a:rPr>
              <a:t>Public lands: </a:t>
            </a:r>
            <a:r>
              <a:rPr lang="en-US" sz="2100">
                <a:solidFill>
                  <a:srgbClr val="EFE8E6"/>
                </a:solidFill>
                <a:latin typeface="Garamond"/>
                <a:ea typeface="Garamond"/>
                <a:cs typeface="Garamond"/>
                <a:sym typeface="Garamond"/>
              </a:rPr>
              <a:t>Republicans will look to expand access to federal lands for oil and gas production, while Democrats will defend protected public lands over the next two years.</a:t>
            </a:r>
            <a:r>
              <a:rPr lang="en-US" sz="2000">
                <a:solidFill>
                  <a:srgbClr val="EFE8E6"/>
                </a:solidFill>
                <a:latin typeface="Garamond"/>
                <a:ea typeface="Garamond"/>
                <a:cs typeface="Garamond"/>
                <a:sym typeface="Garamond"/>
              </a:rPr>
              <a:t> Compromises may be sought with respect to permitting reform.</a:t>
            </a:r>
            <a:endParaRPr sz="2000">
              <a:solidFill>
                <a:srgbClr val="EFE8E6"/>
              </a:solidFill>
              <a:latin typeface="Garamond"/>
              <a:ea typeface="Garamond"/>
              <a:cs typeface="Garamond"/>
              <a:sym typeface="Garamond"/>
            </a:endParaRPr>
          </a:p>
        </p:txBody>
      </p:sp>
      <p:cxnSp>
        <p:nvCxnSpPr>
          <p:cNvPr id="208" name="Google Shape;208;g1c62abae13b_0_22"/>
          <p:cNvCxnSpPr/>
          <p:nvPr/>
        </p:nvCxnSpPr>
        <p:spPr>
          <a:xfrm flipH="1" rot="10800000">
            <a:off x="196925" y="690925"/>
            <a:ext cx="6395700" cy="9900"/>
          </a:xfrm>
          <a:prstGeom prst="straightConnector1">
            <a:avLst/>
          </a:prstGeom>
          <a:noFill/>
          <a:ln cap="flat" cmpd="sng" w="28575">
            <a:solidFill>
              <a:srgbClr val="BBA276"/>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1819e1176ad_0_5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215" name="Google Shape;215;g1819e1176ad_0_58"/>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
        <p:nvSpPr>
          <p:cNvPr id="216" name="Google Shape;216;g1819e1176ad_0_58"/>
          <p:cNvSpPr txBox="1"/>
          <p:nvPr/>
        </p:nvSpPr>
        <p:spPr>
          <a:xfrm>
            <a:off x="3048990" y="3247303"/>
            <a:ext cx="609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 name="Google Shape;217;g1819e1176ad_0_58"/>
          <p:cNvSpPr txBox="1"/>
          <p:nvPr/>
        </p:nvSpPr>
        <p:spPr>
          <a:xfrm>
            <a:off x="3048990" y="3247303"/>
            <a:ext cx="6098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outdoor, tree, mountain, river&#10;&#10;Description automatically generated" id="218" name="Google Shape;218;g1819e1176ad_0_58"/>
          <p:cNvPicPr preferRelativeResize="0"/>
          <p:nvPr/>
        </p:nvPicPr>
        <p:blipFill rotWithShape="1">
          <a:blip r:embed="rId3">
            <a:alphaModFix/>
          </a:blip>
          <a:srcRect b="6472" l="18408" r="32581" t="0"/>
          <a:stretch/>
        </p:blipFill>
        <p:spPr>
          <a:xfrm>
            <a:off x="6865739" y="-28800"/>
            <a:ext cx="6491288" cy="6858001"/>
          </a:xfrm>
          <a:prstGeom prst="rect">
            <a:avLst/>
          </a:prstGeom>
          <a:noFill/>
          <a:ln cap="flat" cmpd="sng" w="9525">
            <a:solidFill>
              <a:srgbClr val="75BEE0"/>
            </a:solidFill>
            <a:prstDash val="solid"/>
            <a:round/>
            <a:headEnd len="sm" w="sm" type="none"/>
            <a:tailEnd len="sm" w="sm" type="none"/>
          </a:ln>
        </p:spPr>
      </p:pic>
      <p:sp>
        <p:nvSpPr>
          <p:cNvPr id="219" name="Google Shape;219;g1819e1176ad_0_58"/>
          <p:cNvSpPr/>
          <p:nvPr/>
        </p:nvSpPr>
        <p:spPr>
          <a:xfrm flipH="1">
            <a:off x="5809000" y="2950"/>
            <a:ext cx="4788000" cy="6858000"/>
          </a:xfrm>
          <a:prstGeom prst="parallelogram">
            <a:avLst>
              <a:gd fmla="val 30036" name="adj"/>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0" name="Google Shape;220;g1819e1176ad_0_58"/>
          <p:cNvSpPr/>
          <p:nvPr/>
        </p:nvSpPr>
        <p:spPr>
          <a:xfrm>
            <a:off x="0" y="0"/>
            <a:ext cx="7943700" cy="6858000"/>
          </a:xfrm>
          <a:prstGeom prst="rect">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1" name="Google Shape;221;g1819e1176ad_0_58"/>
          <p:cNvSpPr txBox="1"/>
          <p:nvPr/>
        </p:nvSpPr>
        <p:spPr>
          <a:xfrm>
            <a:off x="108500" y="198600"/>
            <a:ext cx="9450600" cy="507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900">
                <a:solidFill>
                  <a:srgbClr val="BE9F6D"/>
                </a:solidFill>
                <a:latin typeface="Garamond"/>
                <a:ea typeface="Garamond"/>
                <a:cs typeface="Garamond"/>
                <a:sym typeface="Garamond"/>
              </a:rPr>
              <a:t>FERC</a:t>
            </a:r>
            <a:r>
              <a:rPr b="1" lang="en-US" sz="2900">
                <a:solidFill>
                  <a:srgbClr val="BE9F6D"/>
                </a:solidFill>
                <a:latin typeface="Garamond"/>
                <a:ea typeface="Garamond"/>
                <a:cs typeface="Garamond"/>
                <a:sym typeface="Garamond"/>
              </a:rPr>
              <a:t> </a:t>
            </a:r>
            <a:endParaRPr b="1" i="0" sz="29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3600"/>
              <a:buFont typeface="Arial"/>
              <a:buNone/>
            </a:pPr>
            <a:r>
              <a:t/>
            </a:r>
            <a:endParaRPr b="1" i="0" sz="12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98B7C5"/>
              </a:solidFill>
              <a:latin typeface="Garamond"/>
              <a:ea typeface="Garamond"/>
              <a:cs typeface="Garamond"/>
              <a:sym typeface="Garamond"/>
            </a:endParaRPr>
          </a:p>
          <a:p>
            <a:pPr indent="-368300" lvl="0" marL="457200" marR="0" rtl="0" algn="l">
              <a:lnSpc>
                <a:spcPct val="100000"/>
              </a:lnSpc>
              <a:spcBef>
                <a:spcPts val="0"/>
              </a:spcBef>
              <a:spcAft>
                <a:spcPts val="0"/>
              </a:spcAft>
              <a:buClr>
                <a:srgbClr val="EFE8E6"/>
              </a:buClr>
              <a:buSzPts val="2200"/>
              <a:buFont typeface="Garamond"/>
              <a:buChar char="●"/>
            </a:pPr>
            <a:r>
              <a:rPr b="1" lang="en-US" sz="2200">
                <a:solidFill>
                  <a:srgbClr val="EFE8E6"/>
                </a:solidFill>
                <a:latin typeface="Garamond"/>
                <a:ea typeface="Garamond"/>
                <a:cs typeface="Garamond"/>
                <a:sym typeface="Garamond"/>
              </a:rPr>
              <a:t>FERC Leadership and Makeup in Flux: </a:t>
            </a:r>
            <a:endParaRPr b="1" sz="2200">
              <a:solidFill>
                <a:srgbClr val="EFE8E6"/>
              </a:solidFill>
              <a:latin typeface="Garamond"/>
              <a:ea typeface="Garamond"/>
              <a:cs typeface="Garamond"/>
              <a:sym typeface="Garamond"/>
            </a:endParaRPr>
          </a:p>
          <a:p>
            <a:pPr indent="-368300" lvl="1" marL="914400" marR="0" rtl="0" algn="l">
              <a:lnSpc>
                <a:spcPct val="100000"/>
              </a:lnSpc>
              <a:spcBef>
                <a:spcPts val="0"/>
              </a:spcBef>
              <a:spcAft>
                <a:spcPts val="0"/>
              </a:spcAft>
              <a:buClr>
                <a:srgbClr val="EFE8E6"/>
              </a:buClr>
              <a:buSzPts val="2200"/>
              <a:buFont typeface="Garamond"/>
              <a:buChar char="○"/>
            </a:pPr>
            <a:r>
              <a:rPr lang="en-US" sz="2200">
                <a:solidFill>
                  <a:srgbClr val="EFE8E6"/>
                </a:solidFill>
                <a:latin typeface="Garamond"/>
                <a:ea typeface="Garamond"/>
                <a:cs typeface="Garamond"/>
                <a:sym typeface="Garamond"/>
              </a:rPr>
              <a:t>Manchin refused to advance Chairman Glick’s Renomination</a:t>
            </a:r>
            <a:endParaRPr sz="2200">
              <a:solidFill>
                <a:srgbClr val="EFE8E6"/>
              </a:solidFill>
              <a:latin typeface="Garamond"/>
              <a:ea typeface="Garamond"/>
              <a:cs typeface="Garamond"/>
              <a:sym typeface="Garamond"/>
            </a:endParaRPr>
          </a:p>
          <a:p>
            <a:pPr indent="-368300" lvl="1" marL="914400" marR="0" rtl="0" algn="l">
              <a:lnSpc>
                <a:spcPct val="100000"/>
              </a:lnSpc>
              <a:spcBef>
                <a:spcPts val="0"/>
              </a:spcBef>
              <a:spcAft>
                <a:spcPts val="0"/>
              </a:spcAft>
              <a:buClr>
                <a:srgbClr val="EFE8E6"/>
              </a:buClr>
              <a:buSzPts val="2200"/>
              <a:buFont typeface="Garamond"/>
              <a:buChar char="○"/>
            </a:pPr>
            <a:r>
              <a:rPr lang="en-US" sz="2200">
                <a:solidFill>
                  <a:srgbClr val="EFE8E6"/>
                </a:solidFill>
                <a:latin typeface="Garamond"/>
                <a:ea typeface="Garamond"/>
                <a:cs typeface="Garamond"/>
                <a:sym typeface="Garamond"/>
              </a:rPr>
              <a:t>Biden named Commissioner Willie Phillips Acting Chair</a:t>
            </a:r>
            <a:endParaRPr sz="2200">
              <a:solidFill>
                <a:srgbClr val="EFE8E6"/>
              </a:solidFill>
              <a:latin typeface="Garamond"/>
              <a:ea typeface="Garamond"/>
              <a:cs typeface="Garamond"/>
              <a:sym typeface="Garamond"/>
            </a:endParaRPr>
          </a:p>
          <a:p>
            <a:pPr indent="-368300" lvl="1" marL="914400" marR="0" rtl="0" algn="l">
              <a:lnSpc>
                <a:spcPct val="100000"/>
              </a:lnSpc>
              <a:spcBef>
                <a:spcPts val="0"/>
              </a:spcBef>
              <a:spcAft>
                <a:spcPts val="0"/>
              </a:spcAft>
              <a:buClr>
                <a:srgbClr val="EFE8E6"/>
              </a:buClr>
              <a:buSzPts val="2200"/>
              <a:buFont typeface="Garamond"/>
              <a:buChar char="○"/>
            </a:pPr>
            <a:r>
              <a:rPr lang="en-US" sz="2200">
                <a:solidFill>
                  <a:srgbClr val="EFE8E6"/>
                </a:solidFill>
                <a:latin typeface="Garamond"/>
                <a:ea typeface="Garamond"/>
                <a:cs typeface="Garamond"/>
                <a:sym typeface="Garamond"/>
              </a:rPr>
              <a:t>5th Democratic seat is vacant, awaiting a Biden nominee</a:t>
            </a:r>
            <a:endParaRPr sz="2200">
              <a:solidFill>
                <a:srgbClr val="EFE8E6"/>
              </a:solidFill>
              <a:latin typeface="Garamond"/>
              <a:ea typeface="Garamond"/>
              <a:cs typeface="Garamond"/>
              <a:sym typeface="Garamond"/>
            </a:endParaRPr>
          </a:p>
          <a:p>
            <a:pPr indent="0" lvl="0" marL="914400" marR="0" rtl="0" algn="l">
              <a:lnSpc>
                <a:spcPct val="100000"/>
              </a:lnSpc>
              <a:spcBef>
                <a:spcPts val="0"/>
              </a:spcBef>
              <a:spcAft>
                <a:spcPts val="0"/>
              </a:spcAft>
              <a:buNone/>
            </a:pPr>
            <a:r>
              <a:t/>
            </a:r>
            <a:endParaRPr sz="2200">
              <a:solidFill>
                <a:srgbClr val="EFE8E6"/>
              </a:solidFill>
              <a:latin typeface="Garamond"/>
              <a:ea typeface="Garamond"/>
              <a:cs typeface="Garamond"/>
              <a:sym typeface="Garamond"/>
            </a:endParaRPr>
          </a:p>
          <a:p>
            <a:pPr indent="-368300" lvl="0" marL="457200" marR="0" rtl="0" algn="l">
              <a:lnSpc>
                <a:spcPct val="100000"/>
              </a:lnSpc>
              <a:spcBef>
                <a:spcPts val="0"/>
              </a:spcBef>
              <a:spcAft>
                <a:spcPts val="0"/>
              </a:spcAft>
              <a:buClr>
                <a:srgbClr val="EFE8E6"/>
              </a:buClr>
              <a:buSzPts val="2200"/>
              <a:buFont typeface="Garamond"/>
              <a:buChar char="●"/>
            </a:pPr>
            <a:r>
              <a:rPr b="1" lang="en-US" sz="2200">
                <a:solidFill>
                  <a:srgbClr val="EFE8E6"/>
                </a:solidFill>
                <a:latin typeface="Garamond"/>
                <a:ea typeface="Garamond"/>
                <a:cs typeface="Garamond"/>
                <a:sym typeface="Garamond"/>
              </a:rPr>
              <a:t>Major Issues Awaiting FERC Action</a:t>
            </a:r>
            <a:endParaRPr b="1" sz="2200">
              <a:solidFill>
                <a:srgbClr val="EFE8E6"/>
              </a:solidFill>
              <a:latin typeface="Garamond"/>
              <a:ea typeface="Garamond"/>
              <a:cs typeface="Garamond"/>
              <a:sym typeface="Garamond"/>
            </a:endParaRPr>
          </a:p>
          <a:p>
            <a:pPr indent="-368300" lvl="1" marL="914400" marR="0" rtl="0" algn="l">
              <a:lnSpc>
                <a:spcPct val="100000"/>
              </a:lnSpc>
              <a:spcBef>
                <a:spcPts val="0"/>
              </a:spcBef>
              <a:spcAft>
                <a:spcPts val="0"/>
              </a:spcAft>
              <a:buClr>
                <a:srgbClr val="EFE8E6"/>
              </a:buClr>
              <a:buSzPts val="2200"/>
              <a:buFont typeface="Garamond"/>
              <a:buChar char="○"/>
            </a:pPr>
            <a:r>
              <a:rPr lang="en-US" sz="2200" u="sng">
                <a:solidFill>
                  <a:schemeClr val="hlink"/>
                </a:solidFill>
                <a:latin typeface="Garamond"/>
                <a:ea typeface="Garamond"/>
                <a:cs typeface="Garamond"/>
                <a:sym typeface="Garamond"/>
                <a:hlinkClick r:id="rId4"/>
              </a:rPr>
              <a:t>Transmission</a:t>
            </a:r>
            <a:r>
              <a:rPr lang="en-US" sz="2200">
                <a:solidFill>
                  <a:srgbClr val="EFE8E6"/>
                </a:solidFill>
                <a:latin typeface="Garamond"/>
                <a:ea typeface="Garamond"/>
                <a:cs typeface="Garamond"/>
                <a:sym typeface="Garamond"/>
              </a:rPr>
              <a:t> planning and cost allocation NOPR</a:t>
            </a:r>
            <a:endParaRPr sz="2200">
              <a:solidFill>
                <a:srgbClr val="EFE8E6"/>
              </a:solidFill>
              <a:latin typeface="Garamond"/>
              <a:ea typeface="Garamond"/>
              <a:cs typeface="Garamond"/>
              <a:sym typeface="Garamond"/>
            </a:endParaRPr>
          </a:p>
          <a:p>
            <a:pPr indent="-368300" lvl="1" marL="914400" marR="0" rtl="0" algn="l">
              <a:lnSpc>
                <a:spcPct val="100000"/>
              </a:lnSpc>
              <a:spcBef>
                <a:spcPts val="0"/>
              </a:spcBef>
              <a:spcAft>
                <a:spcPts val="0"/>
              </a:spcAft>
              <a:buClr>
                <a:srgbClr val="EFE8E6"/>
              </a:buClr>
              <a:buSzPts val="2200"/>
              <a:buFont typeface="Garamond"/>
              <a:buChar char="○"/>
            </a:pPr>
            <a:r>
              <a:rPr lang="en-US" sz="2200" u="sng">
                <a:solidFill>
                  <a:schemeClr val="hlink"/>
                </a:solidFill>
                <a:latin typeface="Garamond"/>
                <a:ea typeface="Garamond"/>
                <a:cs typeface="Garamond"/>
                <a:sym typeface="Garamond"/>
                <a:hlinkClick r:id="rId5"/>
              </a:rPr>
              <a:t>Interconnect</a:t>
            </a:r>
            <a:r>
              <a:rPr lang="en-US" sz="2200">
                <a:solidFill>
                  <a:srgbClr val="EFE8E6"/>
                </a:solidFill>
                <a:latin typeface="Garamond"/>
                <a:ea typeface="Garamond"/>
                <a:cs typeface="Garamond"/>
                <a:sym typeface="Garamond"/>
              </a:rPr>
              <a:t> NOPR</a:t>
            </a:r>
            <a:endParaRPr sz="2200">
              <a:solidFill>
                <a:srgbClr val="EFE8E6"/>
              </a:solidFill>
              <a:latin typeface="Garamond"/>
              <a:ea typeface="Garamond"/>
              <a:cs typeface="Garamond"/>
              <a:sym typeface="Garamond"/>
            </a:endParaRPr>
          </a:p>
          <a:p>
            <a:pPr indent="-368300" lvl="1" marL="914400" marR="0" rtl="0" algn="l">
              <a:lnSpc>
                <a:spcPct val="100000"/>
              </a:lnSpc>
              <a:spcBef>
                <a:spcPts val="0"/>
              </a:spcBef>
              <a:spcAft>
                <a:spcPts val="0"/>
              </a:spcAft>
              <a:buClr>
                <a:srgbClr val="EFE8E6"/>
              </a:buClr>
              <a:buSzPts val="2200"/>
              <a:buFont typeface="Garamond"/>
              <a:buChar char="○"/>
            </a:pPr>
            <a:r>
              <a:rPr lang="en-US" sz="2200">
                <a:solidFill>
                  <a:srgbClr val="EFE8E6"/>
                </a:solidFill>
                <a:latin typeface="Garamond"/>
                <a:ea typeface="Garamond"/>
                <a:cs typeface="Garamond"/>
                <a:sym typeface="Garamond"/>
              </a:rPr>
              <a:t>Order 2222 implementation - Accepted CAISO, NYISO, reviewing ISO-NE, MISO, PJM, SPP</a:t>
            </a:r>
            <a:endParaRPr sz="2200">
              <a:solidFill>
                <a:srgbClr val="EFE8E6"/>
              </a:solidFill>
              <a:latin typeface="Garamond"/>
              <a:ea typeface="Garamond"/>
              <a:cs typeface="Garamond"/>
              <a:sym typeface="Garamond"/>
            </a:endParaRPr>
          </a:p>
          <a:p>
            <a:pPr indent="-368300" lvl="1" marL="914400" marR="0" rtl="0" algn="l">
              <a:lnSpc>
                <a:spcPct val="100000"/>
              </a:lnSpc>
              <a:spcBef>
                <a:spcPts val="0"/>
              </a:spcBef>
              <a:spcAft>
                <a:spcPts val="0"/>
              </a:spcAft>
              <a:buClr>
                <a:srgbClr val="EFE8E6"/>
              </a:buClr>
              <a:buSzPts val="2200"/>
              <a:buFont typeface="Garamond"/>
              <a:buChar char="○"/>
            </a:pPr>
            <a:r>
              <a:rPr lang="en-US" sz="2200">
                <a:solidFill>
                  <a:srgbClr val="EFE8E6"/>
                </a:solidFill>
                <a:latin typeface="Garamond"/>
                <a:ea typeface="Garamond"/>
                <a:cs typeface="Garamond"/>
                <a:sym typeface="Garamond"/>
              </a:rPr>
              <a:t>Eliminate </a:t>
            </a:r>
            <a:r>
              <a:rPr lang="en-US" sz="2200" u="sng">
                <a:solidFill>
                  <a:schemeClr val="hlink"/>
                </a:solidFill>
                <a:latin typeface="Garamond"/>
                <a:ea typeface="Garamond"/>
                <a:cs typeface="Garamond"/>
                <a:sym typeface="Garamond"/>
                <a:hlinkClick r:id="rId6"/>
              </a:rPr>
              <a:t>Order 719 opt out</a:t>
            </a:r>
            <a:r>
              <a:rPr lang="en-US" sz="2200">
                <a:solidFill>
                  <a:srgbClr val="EFE8E6"/>
                </a:solidFill>
                <a:latin typeface="Garamond"/>
                <a:ea typeface="Garamond"/>
                <a:cs typeface="Garamond"/>
                <a:sym typeface="Garamond"/>
              </a:rPr>
              <a:t> for Demand Response aggregations and align with Order 2222 (aggregations)</a:t>
            </a:r>
            <a:endParaRPr sz="2200">
              <a:solidFill>
                <a:srgbClr val="EFE8E6"/>
              </a:solidFill>
              <a:latin typeface="Garamond"/>
              <a:ea typeface="Garamond"/>
              <a:cs typeface="Garamond"/>
              <a:sym typeface="Garamond"/>
            </a:endParaRPr>
          </a:p>
        </p:txBody>
      </p:sp>
      <p:cxnSp>
        <p:nvCxnSpPr>
          <p:cNvPr id="222" name="Google Shape;222;g1819e1176ad_0_58"/>
          <p:cNvCxnSpPr/>
          <p:nvPr/>
        </p:nvCxnSpPr>
        <p:spPr>
          <a:xfrm flipH="1" rot="10800000">
            <a:off x="196925" y="756475"/>
            <a:ext cx="6395700" cy="9900"/>
          </a:xfrm>
          <a:prstGeom prst="straightConnector1">
            <a:avLst/>
          </a:prstGeom>
          <a:noFill/>
          <a:ln cap="flat" cmpd="sng" w="28575">
            <a:solidFill>
              <a:srgbClr val="BBA276"/>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c62abae13b_0_3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229" name="Google Shape;229;g1c62abae13b_0_3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
        <p:nvSpPr>
          <p:cNvPr id="230" name="Google Shape;230;g1c62abae13b_0_37"/>
          <p:cNvSpPr txBox="1"/>
          <p:nvPr/>
        </p:nvSpPr>
        <p:spPr>
          <a:xfrm>
            <a:off x="3048990" y="3247303"/>
            <a:ext cx="609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 name="Google Shape;231;g1c62abae13b_0_37"/>
          <p:cNvSpPr txBox="1"/>
          <p:nvPr/>
        </p:nvSpPr>
        <p:spPr>
          <a:xfrm>
            <a:off x="3048990" y="3247303"/>
            <a:ext cx="6098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outdoor, tree, mountain, river&#10;&#10;Description automatically generated" id="232" name="Google Shape;232;g1c62abae13b_0_37"/>
          <p:cNvPicPr preferRelativeResize="0"/>
          <p:nvPr/>
        </p:nvPicPr>
        <p:blipFill rotWithShape="1">
          <a:blip r:embed="rId3">
            <a:alphaModFix/>
          </a:blip>
          <a:srcRect b="6472" l="18408" r="32581" t="0"/>
          <a:stretch/>
        </p:blipFill>
        <p:spPr>
          <a:xfrm>
            <a:off x="6865739" y="-28800"/>
            <a:ext cx="6491288" cy="6858001"/>
          </a:xfrm>
          <a:prstGeom prst="rect">
            <a:avLst/>
          </a:prstGeom>
          <a:noFill/>
          <a:ln cap="flat" cmpd="sng" w="9525">
            <a:solidFill>
              <a:srgbClr val="75BEE0"/>
            </a:solidFill>
            <a:prstDash val="solid"/>
            <a:round/>
            <a:headEnd len="sm" w="sm" type="none"/>
            <a:tailEnd len="sm" w="sm" type="none"/>
          </a:ln>
        </p:spPr>
      </p:pic>
      <p:sp>
        <p:nvSpPr>
          <p:cNvPr id="233" name="Google Shape;233;g1c62abae13b_0_37"/>
          <p:cNvSpPr/>
          <p:nvPr/>
        </p:nvSpPr>
        <p:spPr>
          <a:xfrm flipH="1">
            <a:off x="5809000" y="2950"/>
            <a:ext cx="4788000" cy="6858000"/>
          </a:xfrm>
          <a:prstGeom prst="parallelogram">
            <a:avLst>
              <a:gd fmla="val 30036" name="adj"/>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g1c62abae13b_0_37"/>
          <p:cNvSpPr/>
          <p:nvPr/>
        </p:nvSpPr>
        <p:spPr>
          <a:xfrm>
            <a:off x="0" y="0"/>
            <a:ext cx="7943700" cy="6858000"/>
          </a:xfrm>
          <a:prstGeom prst="rect">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g1c62abae13b_0_37"/>
          <p:cNvSpPr txBox="1"/>
          <p:nvPr/>
        </p:nvSpPr>
        <p:spPr>
          <a:xfrm>
            <a:off x="108500" y="198600"/>
            <a:ext cx="9450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900">
                <a:solidFill>
                  <a:srgbClr val="BE9F6D"/>
                </a:solidFill>
                <a:latin typeface="Garamond"/>
                <a:ea typeface="Garamond"/>
                <a:cs typeface="Garamond"/>
                <a:sym typeface="Garamond"/>
              </a:rPr>
              <a:t>IRA Tax Credits </a:t>
            </a:r>
            <a:endParaRPr b="1" i="0" sz="29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3600"/>
              <a:buFont typeface="Arial"/>
              <a:buNone/>
            </a:pPr>
            <a:r>
              <a:t/>
            </a:r>
            <a:endParaRPr b="1" i="0" sz="12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98B7C5"/>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EFE8E6"/>
              </a:solidFill>
              <a:latin typeface="Garamond"/>
              <a:ea typeface="Garamond"/>
              <a:cs typeface="Garamond"/>
              <a:sym typeface="Garamond"/>
            </a:endParaRPr>
          </a:p>
        </p:txBody>
      </p:sp>
      <p:cxnSp>
        <p:nvCxnSpPr>
          <p:cNvPr id="236" name="Google Shape;236;g1c62abae13b_0_37"/>
          <p:cNvCxnSpPr/>
          <p:nvPr/>
        </p:nvCxnSpPr>
        <p:spPr>
          <a:xfrm flipH="1" rot="10800000">
            <a:off x="196925" y="756475"/>
            <a:ext cx="6395700" cy="9900"/>
          </a:xfrm>
          <a:prstGeom prst="straightConnector1">
            <a:avLst/>
          </a:prstGeom>
          <a:noFill/>
          <a:ln cap="flat" cmpd="sng" w="28575">
            <a:solidFill>
              <a:srgbClr val="BBA276"/>
            </a:solidFill>
            <a:prstDash val="solid"/>
            <a:round/>
            <a:headEnd len="sm" w="sm" type="none"/>
            <a:tailEnd len="sm" w="sm" type="none"/>
          </a:ln>
        </p:spPr>
      </p:cxnSp>
      <p:graphicFrame>
        <p:nvGraphicFramePr>
          <p:cNvPr id="237" name="Google Shape;237;g1c62abae13b_0_37"/>
          <p:cNvGraphicFramePr/>
          <p:nvPr/>
        </p:nvGraphicFramePr>
        <p:xfrm>
          <a:off x="108500" y="1022825"/>
          <a:ext cx="3000000" cy="3000000"/>
        </p:xfrm>
        <a:graphic>
          <a:graphicData uri="http://schemas.openxmlformats.org/drawingml/2006/table">
            <a:tbl>
              <a:tblPr>
                <a:noFill/>
                <a:tableStyleId>{438588A5-7324-49CE-B014-D2FCA976230C}</a:tableStyleId>
              </a:tblPr>
              <a:tblGrid>
                <a:gridCol w="2104725"/>
                <a:gridCol w="3726725"/>
                <a:gridCol w="3312550"/>
              </a:tblGrid>
              <a:tr h="502900">
                <a:tc>
                  <a:txBody>
                    <a:bodyPr/>
                    <a:lstStyle/>
                    <a:p>
                      <a:pPr indent="0" lvl="0" marL="0" rtl="0" algn="l">
                        <a:spcBef>
                          <a:spcPts val="0"/>
                        </a:spcBef>
                        <a:spcAft>
                          <a:spcPts val="0"/>
                        </a:spcAft>
                        <a:buNone/>
                      </a:pPr>
                      <a:r>
                        <a:rPr b="1" lang="en-US" sz="2100">
                          <a:solidFill>
                            <a:srgbClr val="EFE8E6"/>
                          </a:solidFill>
                          <a:latin typeface="Garamond"/>
                          <a:ea typeface="Garamond"/>
                          <a:cs typeface="Garamond"/>
                          <a:sym typeface="Garamond"/>
                        </a:rPr>
                        <a:t>Credit/Provision</a:t>
                      </a:r>
                      <a:endParaRPr b="1"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b="1" lang="en-US" sz="2100">
                          <a:solidFill>
                            <a:srgbClr val="EFE8E6"/>
                          </a:solidFill>
                          <a:latin typeface="Garamond"/>
                          <a:ea typeface="Garamond"/>
                          <a:cs typeface="Garamond"/>
                          <a:sym typeface="Garamond"/>
                        </a:rPr>
                        <a:t>Description</a:t>
                      </a:r>
                      <a:endParaRPr b="1"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b="1" lang="en-US" sz="2100">
                          <a:solidFill>
                            <a:srgbClr val="EFE8E6"/>
                          </a:solidFill>
                          <a:latin typeface="Garamond"/>
                          <a:ea typeface="Garamond"/>
                          <a:cs typeface="Garamond"/>
                          <a:sym typeface="Garamond"/>
                        </a:rPr>
                        <a:t>Status</a:t>
                      </a:r>
                      <a:endParaRPr b="1" sz="2100">
                        <a:solidFill>
                          <a:srgbClr val="EFE8E6"/>
                        </a:solidFill>
                        <a:latin typeface="Garamond"/>
                        <a:ea typeface="Garamond"/>
                        <a:cs typeface="Garamond"/>
                        <a:sym typeface="Garamond"/>
                      </a:endParaRPr>
                    </a:p>
                  </a:txBody>
                  <a:tcPr marT="91425" marB="91425" marR="91425" marL="91425"/>
                </a:tc>
              </a:tr>
              <a:tr h="822925">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ITC/PTC requirements </a:t>
                      </a:r>
                      <a:endParaRPr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 </a:t>
                      </a:r>
                      <a:r>
                        <a:rPr lang="en-US" sz="2100">
                          <a:solidFill>
                            <a:srgbClr val="EFE8E6"/>
                          </a:solidFill>
                          <a:latin typeface="Garamond"/>
                          <a:ea typeface="Garamond"/>
                          <a:cs typeface="Garamond"/>
                          <a:sym typeface="Garamond"/>
                        </a:rPr>
                        <a:t>Prevailing wage requirements</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Apprenticeship requirements</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i="1" lang="en-US" sz="2100">
                          <a:solidFill>
                            <a:srgbClr val="EFE8E6"/>
                          </a:solidFill>
                          <a:latin typeface="Garamond"/>
                          <a:ea typeface="Garamond"/>
                          <a:cs typeface="Garamond"/>
                          <a:sym typeface="Garamond"/>
                        </a:rPr>
                        <a:t>only applies to projects &gt; 1 MW (AC)</a:t>
                      </a:r>
                      <a:endParaRPr i="1"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lang="en-US" sz="2100" u="sng">
                          <a:solidFill>
                            <a:srgbClr val="EFE8E6"/>
                          </a:solidFill>
                          <a:latin typeface="Garamond"/>
                          <a:ea typeface="Garamond"/>
                          <a:cs typeface="Garamond"/>
                          <a:sym typeface="Garamond"/>
                          <a:hlinkClick r:id="rId4">
                            <a:extLst>
                              <a:ext uri="{A12FA001-AC4F-418D-AE19-62706E023703}">
                                <ahyp:hlinkClr val="tx"/>
                              </a:ext>
                            </a:extLst>
                          </a:hlinkClick>
                        </a:rPr>
                        <a:t>Initial guidance</a:t>
                      </a:r>
                      <a:r>
                        <a:rPr lang="en-US" sz="2100">
                          <a:solidFill>
                            <a:srgbClr val="EFE8E6"/>
                          </a:solidFill>
                          <a:latin typeface="Garamond"/>
                          <a:ea typeface="Garamond"/>
                          <a:cs typeface="Garamond"/>
                          <a:sym typeface="Garamond"/>
                        </a:rPr>
                        <a:t> issued 11/30</a:t>
                      </a:r>
                      <a:endParaRPr sz="2100">
                        <a:solidFill>
                          <a:srgbClr val="EFE8E6"/>
                        </a:solidFill>
                        <a:latin typeface="Garamond"/>
                        <a:ea typeface="Garamond"/>
                        <a:cs typeface="Garamond"/>
                        <a:sym typeface="Garamond"/>
                      </a:endParaRPr>
                    </a:p>
                  </a:txBody>
                  <a:tcPr marT="91425" marB="91425" marR="91425" marL="91425"/>
                </a:tc>
              </a:tr>
              <a:tr h="1142975">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Credit Enhancers</a:t>
                      </a:r>
                      <a:endParaRPr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 </a:t>
                      </a:r>
                      <a:r>
                        <a:rPr lang="en-US" sz="2100">
                          <a:solidFill>
                            <a:srgbClr val="EFE8E6"/>
                          </a:solidFill>
                          <a:latin typeface="Garamond"/>
                          <a:ea typeface="Garamond"/>
                          <a:cs typeface="Garamond"/>
                          <a:sym typeface="Garamond"/>
                        </a:rPr>
                        <a:t>Low income solar (10-20%) (48e)</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Domestic Content (10%)</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Energy Communities </a:t>
                      </a:r>
                      <a:r>
                        <a:rPr lang="en-US" sz="2100">
                          <a:solidFill>
                            <a:srgbClr val="EFE8E6"/>
                          </a:solidFill>
                          <a:latin typeface="Garamond"/>
                          <a:ea typeface="Garamond"/>
                          <a:cs typeface="Garamond"/>
                          <a:sym typeface="Garamond"/>
                        </a:rPr>
                        <a:t>(10%)</a:t>
                      </a:r>
                      <a:endParaRPr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 </a:t>
                      </a:r>
                      <a:r>
                        <a:rPr lang="en-US" sz="2100">
                          <a:solidFill>
                            <a:srgbClr val="EFE8E6"/>
                          </a:solidFill>
                          <a:latin typeface="Garamond"/>
                          <a:ea typeface="Garamond"/>
                          <a:cs typeface="Garamond"/>
                          <a:sym typeface="Garamond"/>
                        </a:rPr>
                        <a:t>Low income - expected mid-February</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Q1 for initial guidance for other adders</a:t>
                      </a:r>
                      <a:endParaRPr sz="2100">
                        <a:solidFill>
                          <a:srgbClr val="EFE8E6"/>
                        </a:solidFill>
                        <a:latin typeface="Garamond"/>
                        <a:ea typeface="Garamond"/>
                        <a:cs typeface="Garamond"/>
                        <a:sym typeface="Garamond"/>
                      </a:endParaRPr>
                    </a:p>
                  </a:txBody>
                  <a:tcPr marT="91425" marB="91425" marR="91425" marL="91425"/>
                </a:tc>
              </a:tr>
              <a:tr h="822925">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Monetization</a:t>
                      </a:r>
                      <a:endParaRPr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 </a:t>
                      </a:r>
                      <a:r>
                        <a:rPr lang="en-US" sz="2100">
                          <a:solidFill>
                            <a:srgbClr val="EFE8E6"/>
                          </a:solidFill>
                          <a:latin typeface="Garamond"/>
                          <a:ea typeface="Garamond"/>
                          <a:cs typeface="Garamond"/>
                          <a:sym typeface="Garamond"/>
                        </a:rPr>
                        <a:t>Direct Pay</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Transferability</a:t>
                      </a:r>
                      <a:endParaRPr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 Comment period closed. Q1 for initial guidance</a:t>
                      </a:r>
                      <a:endParaRPr sz="2100">
                        <a:solidFill>
                          <a:srgbClr val="EFE8E6"/>
                        </a:solidFill>
                        <a:latin typeface="Garamond"/>
                        <a:ea typeface="Garamond"/>
                        <a:cs typeface="Garamond"/>
                        <a:sym typeface="Garamond"/>
                      </a:endParaRPr>
                    </a:p>
                  </a:txBody>
                  <a:tcPr marT="91425" marB="91425" marR="91425" marL="91425"/>
                </a:tc>
              </a:tr>
              <a:tr h="1463025">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Electric Vehicles</a:t>
                      </a:r>
                      <a:endParaRPr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 </a:t>
                      </a:r>
                      <a:r>
                        <a:rPr lang="en-US" sz="2100">
                          <a:solidFill>
                            <a:srgbClr val="EFE8E6"/>
                          </a:solidFill>
                          <a:latin typeface="Garamond"/>
                          <a:ea typeface="Garamond"/>
                          <a:cs typeface="Garamond"/>
                          <a:sym typeface="Garamond"/>
                        </a:rPr>
                        <a:t>New vehicles (30D)</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Used vehicles (25E)</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Commercial/fleets (45W)</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Charging (30C)</a:t>
                      </a:r>
                      <a:endParaRPr sz="2100">
                        <a:solidFill>
                          <a:srgbClr val="EFE8E6"/>
                        </a:solidFill>
                        <a:latin typeface="Garamond"/>
                        <a:ea typeface="Garamond"/>
                        <a:cs typeface="Garamond"/>
                        <a:sym typeface="Garamond"/>
                      </a:endParaRPr>
                    </a:p>
                  </a:txBody>
                  <a:tcPr marT="91425" marB="91425" marR="91425" marL="91425"/>
                </a:tc>
                <a:tc>
                  <a:txBody>
                    <a:bodyPr/>
                    <a:lstStyle/>
                    <a:p>
                      <a:pPr indent="0" lvl="0" marL="0" rtl="0" algn="l">
                        <a:spcBef>
                          <a:spcPts val="0"/>
                        </a:spcBef>
                        <a:spcAft>
                          <a:spcPts val="0"/>
                        </a:spcAft>
                        <a:buNone/>
                      </a:pPr>
                      <a:r>
                        <a:rPr lang="en-US" sz="2100">
                          <a:solidFill>
                            <a:srgbClr val="EFE8E6"/>
                          </a:solidFill>
                          <a:latin typeface="Garamond"/>
                          <a:ea typeface="Garamond"/>
                          <a:cs typeface="Garamond"/>
                          <a:sym typeface="Garamond"/>
                        </a:rPr>
                        <a:t>- </a:t>
                      </a:r>
                      <a:r>
                        <a:rPr lang="en-US" sz="2100" u="sng">
                          <a:solidFill>
                            <a:srgbClr val="EFE8E6"/>
                          </a:solidFill>
                          <a:latin typeface="Garamond"/>
                          <a:ea typeface="Garamond"/>
                          <a:cs typeface="Garamond"/>
                          <a:sym typeface="Garamond"/>
                          <a:hlinkClick r:id="rId5">
                            <a:extLst>
                              <a:ext uri="{A12FA001-AC4F-418D-AE19-62706E023703}">
                                <ahyp:hlinkClr val="tx"/>
                              </a:ext>
                            </a:extLst>
                          </a:hlinkClick>
                        </a:rPr>
                        <a:t>Initial guidance</a:t>
                      </a:r>
                      <a:r>
                        <a:rPr lang="en-US" sz="2100">
                          <a:solidFill>
                            <a:srgbClr val="EFE8E6"/>
                          </a:solidFill>
                          <a:latin typeface="Garamond"/>
                          <a:ea typeface="Garamond"/>
                          <a:cs typeface="Garamond"/>
                          <a:sym typeface="Garamond"/>
                        </a:rPr>
                        <a:t> and FAQs issued on new, used and commercial </a:t>
                      </a:r>
                      <a:r>
                        <a:rPr lang="en-US" sz="2100">
                          <a:solidFill>
                            <a:srgbClr val="EFE8E6"/>
                          </a:solidFill>
                          <a:latin typeface="Garamond"/>
                          <a:ea typeface="Garamond"/>
                          <a:cs typeface="Garamond"/>
                          <a:sym typeface="Garamond"/>
                        </a:rPr>
                        <a:t>vehicles</a:t>
                      </a:r>
                      <a:endParaRPr sz="2100">
                        <a:solidFill>
                          <a:srgbClr val="EFE8E6"/>
                        </a:solidFill>
                        <a:latin typeface="Garamond"/>
                        <a:ea typeface="Garamond"/>
                        <a:cs typeface="Garamond"/>
                        <a:sym typeface="Garamond"/>
                      </a:endParaRPr>
                    </a:p>
                    <a:p>
                      <a:pPr indent="0" lvl="0" marL="0" rtl="0" algn="l">
                        <a:spcBef>
                          <a:spcPts val="0"/>
                        </a:spcBef>
                        <a:spcAft>
                          <a:spcPts val="0"/>
                        </a:spcAft>
                        <a:buNone/>
                      </a:pPr>
                      <a:r>
                        <a:rPr lang="en-US" sz="2100">
                          <a:solidFill>
                            <a:srgbClr val="EFE8E6"/>
                          </a:solidFill>
                          <a:latin typeface="Garamond"/>
                          <a:ea typeface="Garamond"/>
                          <a:cs typeface="Garamond"/>
                          <a:sym typeface="Garamond"/>
                        </a:rPr>
                        <a:t>- Comment period closed for 30C, awaiting guidance</a:t>
                      </a:r>
                      <a:endParaRPr sz="2100">
                        <a:solidFill>
                          <a:srgbClr val="EFE8E6"/>
                        </a:solidFill>
                        <a:latin typeface="Garamond"/>
                        <a:ea typeface="Garamond"/>
                        <a:cs typeface="Garamond"/>
                        <a:sym typeface="Garamond"/>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1819e1176ad_0_1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244" name="Google Shape;244;g1819e1176ad_0_1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
        <p:nvSpPr>
          <p:cNvPr id="245" name="Google Shape;245;g1819e1176ad_0_13"/>
          <p:cNvSpPr txBox="1"/>
          <p:nvPr/>
        </p:nvSpPr>
        <p:spPr>
          <a:xfrm>
            <a:off x="3048990" y="3247303"/>
            <a:ext cx="609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 name="Google Shape;246;g1819e1176ad_0_13"/>
          <p:cNvSpPr txBox="1"/>
          <p:nvPr/>
        </p:nvSpPr>
        <p:spPr>
          <a:xfrm>
            <a:off x="3048990" y="3247303"/>
            <a:ext cx="6098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outdoor, tree, mountain, river&#10;&#10;Description automatically generated" id="247" name="Google Shape;247;g1819e1176ad_0_13"/>
          <p:cNvPicPr preferRelativeResize="0"/>
          <p:nvPr/>
        </p:nvPicPr>
        <p:blipFill rotWithShape="1">
          <a:blip r:embed="rId3">
            <a:alphaModFix/>
          </a:blip>
          <a:srcRect b="6472" l="18408" r="32581" t="0"/>
          <a:stretch/>
        </p:blipFill>
        <p:spPr>
          <a:xfrm>
            <a:off x="6865739" y="-28800"/>
            <a:ext cx="6491288" cy="6858001"/>
          </a:xfrm>
          <a:prstGeom prst="rect">
            <a:avLst/>
          </a:prstGeom>
          <a:noFill/>
          <a:ln cap="flat" cmpd="sng" w="9525">
            <a:solidFill>
              <a:srgbClr val="75BEE0"/>
            </a:solidFill>
            <a:prstDash val="solid"/>
            <a:round/>
            <a:headEnd len="sm" w="sm" type="none"/>
            <a:tailEnd len="sm" w="sm" type="none"/>
          </a:ln>
        </p:spPr>
      </p:pic>
      <p:sp>
        <p:nvSpPr>
          <p:cNvPr id="248" name="Google Shape;248;g1819e1176ad_0_13"/>
          <p:cNvSpPr/>
          <p:nvPr/>
        </p:nvSpPr>
        <p:spPr>
          <a:xfrm flipH="1">
            <a:off x="5809000" y="2950"/>
            <a:ext cx="4788000" cy="6858000"/>
          </a:xfrm>
          <a:prstGeom prst="parallelogram">
            <a:avLst>
              <a:gd fmla="val 30036" name="adj"/>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g1819e1176ad_0_13"/>
          <p:cNvSpPr/>
          <p:nvPr/>
        </p:nvSpPr>
        <p:spPr>
          <a:xfrm>
            <a:off x="0" y="0"/>
            <a:ext cx="7943700" cy="6858000"/>
          </a:xfrm>
          <a:prstGeom prst="rect">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g1819e1176ad_0_13"/>
          <p:cNvSpPr txBox="1"/>
          <p:nvPr/>
        </p:nvSpPr>
        <p:spPr>
          <a:xfrm>
            <a:off x="108500" y="198600"/>
            <a:ext cx="9267300" cy="640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900">
                <a:solidFill>
                  <a:srgbClr val="BE9F6D"/>
                </a:solidFill>
                <a:latin typeface="Garamond"/>
                <a:ea typeface="Garamond"/>
                <a:cs typeface="Garamond"/>
                <a:sym typeface="Garamond"/>
                <a:extLst>
                  <a:ext uri="http://customooxmlschemas.google.com/">
                    <go:slidesCustomData xmlns:go="http://customooxmlschemas.google.com/" textRoundtripDataId="1"/>
                  </a:ext>
                </a:extLst>
              </a:rPr>
              <a:t>Microgrids </a:t>
            </a:r>
            <a:r>
              <a:rPr b="1" lang="en-US" sz="2900">
                <a:solidFill>
                  <a:srgbClr val="BE9F6D"/>
                </a:solidFill>
                <a:latin typeface="Garamond"/>
                <a:ea typeface="Garamond"/>
                <a:cs typeface="Garamond"/>
                <a:sym typeface="Garamond"/>
              </a:rPr>
              <a:t>Tax Credit</a:t>
            </a:r>
            <a:endParaRPr b="1" i="0" sz="29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sz="2100">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1" lang="en-US" sz="2000">
                <a:solidFill>
                  <a:srgbClr val="EFE8E6"/>
                </a:solidFill>
                <a:latin typeface="Garamond"/>
                <a:ea typeface="Garamond"/>
                <a:cs typeface="Garamond"/>
                <a:sym typeface="Garamond"/>
              </a:rPr>
              <a:t>The IRA extended the the Investment Tax Credit for energy property as well as expanded the credit to include microgrid controllers</a:t>
            </a:r>
            <a:endParaRPr b="1" sz="2000">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b="1" sz="2000">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1" lang="en-US" sz="2000">
                <a:solidFill>
                  <a:srgbClr val="EFE8E6"/>
                </a:solidFill>
                <a:latin typeface="Garamond"/>
                <a:ea typeface="Garamond"/>
                <a:cs typeface="Garamond"/>
                <a:sym typeface="Garamond"/>
              </a:rPr>
              <a:t>The Credit: Base credit is 6%</a:t>
            </a:r>
            <a:endParaRPr b="1"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Credit is increased by 5 times for projects meeting prevailing wage and registered apprenticeship requirements</a:t>
            </a:r>
            <a:endParaRPr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 Up to 10 percentage points for projects meeting certain domestic content requirements for steel, iron, and manufactured products</a:t>
            </a:r>
            <a:endParaRPr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 Up to 10 percentage points if located in an energy community</a:t>
            </a:r>
            <a:endParaRPr sz="2000">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000"/>
              <a:buFont typeface="Arial"/>
              <a:buNone/>
            </a:pPr>
            <a:r>
              <a:rPr b="1" lang="en-US" sz="2000">
                <a:solidFill>
                  <a:srgbClr val="EFE8E6"/>
                </a:solidFill>
                <a:latin typeface="Garamond"/>
                <a:ea typeface="Garamond"/>
                <a:cs typeface="Garamond"/>
                <a:sym typeface="Garamond"/>
              </a:rPr>
              <a:t>ITC Eligibility: </a:t>
            </a:r>
            <a:r>
              <a:rPr lang="en-US" sz="2000">
                <a:solidFill>
                  <a:srgbClr val="EFE8E6"/>
                </a:solidFill>
                <a:latin typeface="Garamond"/>
                <a:ea typeface="Garamond"/>
                <a:cs typeface="Garamond"/>
                <a:sym typeface="Garamond"/>
              </a:rPr>
              <a:t>In order to access the IRA ITC, microgrid controllers must meet the following requirements:</a:t>
            </a:r>
            <a:endParaRPr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Generation capacity must be between 4 kilowatts (kW) and 20 megawatts (MW) </a:t>
            </a:r>
            <a:endParaRPr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Capable of operating in connection with the electrical grid and as a single controllable entity</a:t>
            </a:r>
            <a:endParaRPr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Capable of operating independently and disconnected from the grid</a:t>
            </a:r>
            <a:endParaRPr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Cannot be part of the bulk power system </a:t>
            </a:r>
            <a:endParaRPr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Began construction before January 1, 2025</a:t>
            </a:r>
            <a:endParaRPr sz="2000">
              <a:solidFill>
                <a:srgbClr val="EFE8E6"/>
              </a:solidFill>
              <a:latin typeface="Garamond"/>
              <a:ea typeface="Garamond"/>
              <a:cs typeface="Garamond"/>
              <a:sym typeface="Garamond"/>
            </a:endParaRPr>
          </a:p>
        </p:txBody>
      </p:sp>
      <p:cxnSp>
        <p:nvCxnSpPr>
          <p:cNvPr id="251" name="Google Shape;251;g1819e1176ad_0_13"/>
          <p:cNvCxnSpPr/>
          <p:nvPr/>
        </p:nvCxnSpPr>
        <p:spPr>
          <a:xfrm flipH="1" rot="10800000">
            <a:off x="196925" y="756475"/>
            <a:ext cx="6395700" cy="9900"/>
          </a:xfrm>
          <a:prstGeom prst="straightConnector1">
            <a:avLst/>
          </a:prstGeom>
          <a:noFill/>
          <a:ln cap="flat" cmpd="sng" w="28575">
            <a:solidFill>
              <a:srgbClr val="BBA276"/>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1819e1176ad_0_3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258" name="Google Shape;258;g1819e1176ad_0_3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
        <p:nvSpPr>
          <p:cNvPr id="259" name="Google Shape;259;g1819e1176ad_0_39"/>
          <p:cNvSpPr txBox="1"/>
          <p:nvPr/>
        </p:nvSpPr>
        <p:spPr>
          <a:xfrm>
            <a:off x="3048990" y="3247303"/>
            <a:ext cx="609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0" name="Google Shape;260;g1819e1176ad_0_39"/>
          <p:cNvSpPr txBox="1"/>
          <p:nvPr/>
        </p:nvSpPr>
        <p:spPr>
          <a:xfrm>
            <a:off x="3048990" y="3247303"/>
            <a:ext cx="6098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outdoor, tree, mountain, river&#10;&#10;Description automatically generated" id="261" name="Google Shape;261;g1819e1176ad_0_39"/>
          <p:cNvPicPr preferRelativeResize="0"/>
          <p:nvPr/>
        </p:nvPicPr>
        <p:blipFill rotWithShape="1">
          <a:blip r:embed="rId3">
            <a:alphaModFix/>
          </a:blip>
          <a:srcRect b="6472" l="18408" r="32581" t="0"/>
          <a:stretch/>
        </p:blipFill>
        <p:spPr>
          <a:xfrm>
            <a:off x="6865739" y="-28800"/>
            <a:ext cx="6491288" cy="6858001"/>
          </a:xfrm>
          <a:prstGeom prst="rect">
            <a:avLst/>
          </a:prstGeom>
          <a:noFill/>
          <a:ln cap="flat" cmpd="sng" w="9525">
            <a:solidFill>
              <a:srgbClr val="75BEE0"/>
            </a:solidFill>
            <a:prstDash val="solid"/>
            <a:round/>
            <a:headEnd len="sm" w="sm" type="none"/>
            <a:tailEnd len="sm" w="sm" type="none"/>
          </a:ln>
        </p:spPr>
      </p:pic>
      <p:sp>
        <p:nvSpPr>
          <p:cNvPr id="262" name="Google Shape;262;g1819e1176ad_0_39"/>
          <p:cNvSpPr/>
          <p:nvPr/>
        </p:nvSpPr>
        <p:spPr>
          <a:xfrm flipH="1">
            <a:off x="5809000" y="2950"/>
            <a:ext cx="4788000" cy="6858000"/>
          </a:xfrm>
          <a:prstGeom prst="parallelogram">
            <a:avLst>
              <a:gd fmla="val 30036" name="adj"/>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g1819e1176ad_0_39"/>
          <p:cNvSpPr/>
          <p:nvPr/>
        </p:nvSpPr>
        <p:spPr>
          <a:xfrm>
            <a:off x="0" y="0"/>
            <a:ext cx="7943700" cy="6858000"/>
          </a:xfrm>
          <a:prstGeom prst="rect">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g1819e1176ad_0_39"/>
          <p:cNvSpPr txBox="1"/>
          <p:nvPr/>
        </p:nvSpPr>
        <p:spPr>
          <a:xfrm>
            <a:off x="108500" y="198600"/>
            <a:ext cx="9450600" cy="636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700">
                <a:solidFill>
                  <a:srgbClr val="BE9F6D"/>
                </a:solidFill>
                <a:latin typeface="Garamond"/>
                <a:ea typeface="Garamond"/>
                <a:cs typeface="Garamond"/>
                <a:sym typeface="Garamond"/>
              </a:rPr>
              <a:t>ESG and Climate Disclosures</a:t>
            </a:r>
            <a:r>
              <a:rPr b="1" lang="en-US" sz="2700">
                <a:solidFill>
                  <a:srgbClr val="BE9F6D"/>
                </a:solidFill>
                <a:latin typeface="Garamond"/>
                <a:ea typeface="Garamond"/>
                <a:cs typeface="Garamond"/>
                <a:sym typeface="Garamond"/>
              </a:rPr>
              <a:t> </a:t>
            </a:r>
            <a:endParaRPr b="1" i="0" sz="27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3600"/>
              <a:buFont typeface="Arial"/>
              <a:buNone/>
            </a:pPr>
            <a:r>
              <a:t/>
            </a:r>
            <a:endParaRPr b="1" i="0" sz="1200" u="none" cap="none" strike="noStrike">
              <a:solidFill>
                <a:srgbClr val="BE9F6D"/>
              </a:solidFill>
              <a:latin typeface="Garamond"/>
              <a:ea typeface="Garamond"/>
              <a:cs typeface="Garamond"/>
              <a:sym typeface="Garamond"/>
            </a:endParaRPr>
          </a:p>
          <a:p>
            <a:pPr indent="0" lvl="0" marL="0" rtl="0" algn="l">
              <a:lnSpc>
                <a:spcPct val="115000"/>
              </a:lnSpc>
              <a:spcBef>
                <a:spcPts val="0"/>
              </a:spcBef>
              <a:spcAft>
                <a:spcPts val="0"/>
              </a:spcAft>
              <a:buNone/>
            </a:pPr>
            <a:r>
              <a:rPr b="1" lang="en-US" sz="1900">
                <a:solidFill>
                  <a:srgbClr val="EFE8E6"/>
                </a:solidFill>
                <a:latin typeface="Garamond"/>
                <a:ea typeface="Garamond"/>
                <a:cs typeface="Garamond"/>
                <a:sym typeface="Garamond"/>
              </a:rPr>
              <a:t>Conservative politicians and ideological groups are conducting an extremely well-funded and coordinated campaign against ESG investing, or what they label as “woke capitalism”</a:t>
            </a:r>
            <a:endParaRPr b="1" sz="1900">
              <a:solidFill>
                <a:srgbClr val="EFE8E6"/>
              </a:solidFill>
              <a:latin typeface="Garamond"/>
              <a:ea typeface="Garamond"/>
              <a:cs typeface="Garamond"/>
              <a:sym typeface="Garamond"/>
            </a:endParaRPr>
          </a:p>
          <a:p>
            <a:pPr indent="-349250" lvl="0" marL="457200" rtl="0" algn="l">
              <a:lnSpc>
                <a:spcPct val="115000"/>
              </a:lnSpc>
              <a:spcBef>
                <a:spcPts val="0"/>
              </a:spcBef>
              <a:spcAft>
                <a:spcPts val="0"/>
              </a:spcAft>
              <a:buClr>
                <a:srgbClr val="EFE8E6"/>
              </a:buClr>
              <a:buSzPts val="1900"/>
              <a:buFont typeface="Garamond"/>
              <a:buChar char="●"/>
            </a:pPr>
            <a:r>
              <a:rPr lang="en-US" sz="1900">
                <a:solidFill>
                  <a:srgbClr val="EFE8E6"/>
                </a:solidFill>
                <a:latin typeface="Garamond"/>
                <a:ea typeface="Garamond"/>
                <a:cs typeface="Garamond"/>
                <a:sym typeface="Garamond"/>
              </a:rPr>
              <a:t>The attacks are particularly focused on:</a:t>
            </a:r>
            <a:endParaRPr sz="1900">
              <a:solidFill>
                <a:srgbClr val="EFE8E6"/>
              </a:solidFill>
              <a:latin typeface="Garamond"/>
              <a:ea typeface="Garamond"/>
              <a:cs typeface="Garamond"/>
              <a:sym typeface="Garamond"/>
            </a:endParaRPr>
          </a:p>
          <a:p>
            <a:pPr indent="-349250" lvl="1" marL="914400" rtl="0" algn="l">
              <a:lnSpc>
                <a:spcPct val="115000"/>
              </a:lnSpc>
              <a:spcBef>
                <a:spcPts val="0"/>
              </a:spcBef>
              <a:spcAft>
                <a:spcPts val="0"/>
              </a:spcAft>
              <a:buClr>
                <a:srgbClr val="EFE8E6"/>
              </a:buClr>
              <a:buSzPts val="1900"/>
              <a:buFont typeface="Garamond"/>
              <a:buChar char="○"/>
            </a:pPr>
            <a:r>
              <a:rPr lang="en-US" sz="1900">
                <a:solidFill>
                  <a:srgbClr val="EFE8E6"/>
                </a:solidFill>
                <a:latin typeface="Garamond"/>
                <a:ea typeface="Garamond"/>
                <a:cs typeface="Garamond"/>
                <a:sym typeface="Garamond"/>
              </a:rPr>
              <a:t>State treasuries considering ESG metrics or investing in funds run by asset managers who consider any ESG metrics in their portfolios</a:t>
            </a:r>
            <a:endParaRPr sz="1900">
              <a:solidFill>
                <a:srgbClr val="EFE8E6"/>
              </a:solidFill>
              <a:latin typeface="Garamond"/>
              <a:ea typeface="Garamond"/>
              <a:cs typeface="Garamond"/>
              <a:sym typeface="Garamond"/>
            </a:endParaRPr>
          </a:p>
          <a:p>
            <a:pPr indent="-349250" lvl="1" marL="914400" rtl="0" algn="l">
              <a:lnSpc>
                <a:spcPct val="115000"/>
              </a:lnSpc>
              <a:spcBef>
                <a:spcPts val="0"/>
              </a:spcBef>
              <a:spcAft>
                <a:spcPts val="0"/>
              </a:spcAft>
              <a:buClr>
                <a:srgbClr val="EFE8E6"/>
              </a:buClr>
              <a:buSzPts val="1900"/>
              <a:buFont typeface="Garamond"/>
              <a:buChar char="○"/>
            </a:pPr>
            <a:r>
              <a:rPr lang="en-US" sz="1900">
                <a:solidFill>
                  <a:srgbClr val="EFE8E6"/>
                </a:solidFill>
                <a:latin typeface="Garamond"/>
                <a:ea typeface="Garamond"/>
                <a:cs typeface="Garamond"/>
                <a:sym typeface="Garamond"/>
              </a:rPr>
              <a:t>Federal rules related to minimizing climate risk in investments</a:t>
            </a:r>
            <a:endParaRPr sz="1900">
              <a:solidFill>
                <a:srgbClr val="EFE8E6"/>
              </a:solidFill>
              <a:latin typeface="Garamond"/>
              <a:ea typeface="Garamond"/>
              <a:cs typeface="Garamond"/>
              <a:sym typeface="Garamond"/>
            </a:endParaRPr>
          </a:p>
          <a:p>
            <a:pPr indent="0" lvl="0" marL="914400" rtl="0" algn="l">
              <a:lnSpc>
                <a:spcPct val="115000"/>
              </a:lnSpc>
              <a:spcBef>
                <a:spcPts val="0"/>
              </a:spcBef>
              <a:spcAft>
                <a:spcPts val="0"/>
              </a:spcAft>
              <a:buNone/>
            </a:pPr>
            <a:r>
              <a:t/>
            </a:r>
            <a:endParaRPr sz="1900">
              <a:solidFill>
                <a:srgbClr val="EFE8E6"/>
              </a:solidFill>
              <a:latin typeface="Garamond"/>
              <a:ea typeface="Garamond"/>
              <a:cs typeface="Garamond"/>
              <a:sym typeface="Garamond"/>
            </a:endParaRPr>
          </a:p>
          <a:p>
            <a:pPr indent="0" lvl="0" marL="0" rtl="0" algn="l">
              <a:lnSpc>
                <a:spcPct val="115000"/>
              </a:lnSpc>
              <a:spcBef>
                <a:spcPts val="0"/>
              </a:spcBef>
              <a:spcAft>
                <a:spcPts val="0"/>
              </a:spcAft>
              <a:buNone/>
            </a:pPr>
            <a:r>
              <a:rPr b="1" lang="en-US" sz="1900">
                <a:solidFill>
                  <a:srgbClr val="EFE8E6"/>
                </a:solidFill>
                <a:latin typeface="Garamond"/>
                <a:ea typeface="Garamond"/>
                <a:cs typeface="Garamond"/>
                <a:sym typeface="Garamond"/>
              </a:rPr>
              <a:t>Upcoming Rule: </a:t>
            </a:r>
            <a:r>
              <a:rPr lang="en-US" sz="1900">
                <a:solidFill>
                  <a:srgbClr val="EFE8E6"/>
                </a:solidFill>
                <a:latin typeface="Garamond"/>
                <a:ea typeface="Garamond"/>
                <a:cs typeface="Garamond"/>
                <a:sym typeface="Garamond"/>
              </a:rPr>
              <a:t>The SEC will be releasing its Climate-Related Disclosure Rule, starting filing year 2024 for large companies (expected April 2023) </a:t>
            </a:r>
            <a:endParaRPr b="1" sz="1900">
              <a:solidFill>
                <a:srgbClr val="EFE8E6"/>
              </a:solidFill>
              <a:latin typeface="Garamond"/>
              <a:ea typeface="Garamond"/>
              <a:cs typeface="Garamond"/>
              <a:sym typeface="Garamond"/>
            </a:endParaRPr>
          </a:p>
          <a:p>
            <a:pPr indent="0" lvl="0" marL="0" rtl="0" algn="l">
              <a:lnSpc>
                <a:spcPct val="115000"/>
              </a:lnSpc>
              <a:spcBef>
                <a:spcPts val="0"/>
              </a:spcBef>
              <a:spcAft>
                <a:spcPts val="0"/>
              </a:spcAft>
              <a:buNone/>
            </a:pPr>
            <a:r>
              <a:t/>
            </a:r>
            <a:endParaRPr b="1" sz="1900">
              <a:solidFill>
                <a:srgbClr val="EFE8E6"/>
              </a:solidFill>
              <a:latin typeface="Garamond"/>
              <a:ea typeface="Garamond"/>
              <a:cs typeface="Garamond"/>
              <a:sym typeface="Garamond"/>
            </a:endParaRPr>
          </a:p>
          <a:p>
            <a:pPr indent="0" lvl="0" marL="0" rtl="0" algn="l">
              <a:lnSpc>
                <a:spcPct val="115000"/>
              </a:lnSpc>
              <a:spcBef>
                <a:spcPts val="0"/>
              </a:spcBef>
              <a:spcAft>
                <a:spcPts val="0"/>
              </a:spcAft>
              <a:buNone/>
            </a:pPr>
            <a:r>
              <a:rPr b="1" lang="en-US" sz="1900">
                <a:solidFill>
                  <a:srgbClr val="EFE8E6"/>
                </a:solidFill>
                <a:latin typeface="Garamond"/>
                <a:ea typeface="Garamond"/>
                <a:cs typeface="Garamond"/>
                <a:sym typeface="Garamond"/>
              </a:rPr>
              <a:t>Congressional Engagement:</a:t>
            </a:r>
            <a:endParaRPr b="1" sz="1900">
              <a:solidFill>
                <a:srgbClr val="EFE8E6"/>
              </a:solidFill>
              <a:latin typeface="Garamond"/>
              <a:ea typeface="Garamond"/>
              <a:cs typeface="Garamond"/>
              <a:sym typeface="Garamond"/>
            </a:endParaRPr>
          </a:p>
          <a:p>
            <a:pPr indent="-349250" lvl="0" marL="457200" rtl="0" algn="l">
              <a:lnSpc>
                <a:spcPct val="115000"/>
              </a:lnSpc>
              <a:spcBef>
                <a:spcPts val="0"/>
              </a:spcBef>
              <a:spcAft>
                <a:spcPts val="0"/>
              </a:spcAft>
              <a:buClr>
                <a:srgbClr val="EFE8E6"/>
              </a:buClr>
              <a:buSzPts val="1900"/>
              <a:buFont typeface="Garamond"/>
              <a:buChar char="●"/>
            </a:pPr>
            <a:r>
              <a:rPr lang="en-US" sz="1900">
                <a:solidFill>
                  <a:srgbClr val="EFE8E6"/>
                </a:solidFill>
                <a:latin typeface="Garamond"/>
                <a:ea typeface="Garamond"/>
                <a:cs typeface="Garamond"/>
                <a:sym typeface="Garamond"/>
              </a:rPr>
              <a:t>The upcoming rule has already experienced significant pushback from members of Congress suggesting that it is an overreach of the SEC’s authority and introducing federal funding riders to prohibit the implementation and enforcement of the rule</a:t>
            </a:r>
            <a:endParaRPr sz="1900">
              <a:solidFill>
                <a:srgbClr val="EFE8E6"/>
              </a:solidFill>
              <a:latin typeface="Garamond"/>
              <a:ea typeface="Garamond"/>
              <a:cs typeface="Garamond"/>
              <a:sym typeface="Garamond"/>
            </a:endParaRPr>
          </a:p>
          <a:p>
            <a:pPr indent="-349250" lvl="0" marL="457200" rtl="0" algn="l">
              <a:lnSpc>
                <a:spcPct val="115000"/>
              </a:lnSpc>
              <a:spcBef>
                <a:spcPts val="0"/>
              </a:spcBef>
              <a:spcAft>
                <a:spcPts val="0"/>
              </a:spcAft>
              <a:buClr>
                <a:srgbClr val="EFE8E6"/>
              </a:buClr>
              <a:buSzPts val="1900"/>
              <a:buFont typeface="Garamond"/>
              <a:buChar char="●"/>
            </a:pPr>
            <a:r>
              <a:rPr lang="en-US" sz="1900">
                <a:solidFill>
                  <a:srgbClr val="EFE8E6"/>
                </a:solidFill>
                <a:latin typeface="Garamond"/>
                <a:ea typeface="Garamond"/>
                <a:cs typeface="Garamond"/>
                <a:sym typeface="Garamond"/>
              </a:rPr>
              <a:t>New Chairman of the House Financial Services Committee, Rep. Patrick McHenry, has already announced the committee will focus its oversight efforts on the SEC’s climate disclosure rule</a:t>
            </a:r>
            <a:endParaRPr b="0" i="0" sz="1900" u="none" cap="none" strike="noStrike">
              <a:solidFill>
                <a:srgbClr val="EFE8E6"/>
              </a:solidFill>
              <a:latin typeface="Garamond"/>
              <a:ea typeface="Garamond"/>
              <a:cs typeface="Garamond"/>
              <a:sym typeface="Garamond"/>
            </a:endParaRPr>
          </a:p>
        </p:txBody>
      </p:sp>
      <p:cxnSp>
        <p:nvCxnSpPr>
          <p:cNvPr id="265" name="Google Shape;265;g1819e1176ad_0_39"/>
          <p:cNvCxnSpPr/>
          <p:nvPr/>
        </p:nvCxnSpPr>
        <p:spPr>
          <a:xfrm flipH="1" rot="10800000">
            <a:off x="196925" y="756475"/>
            <a:ext cx="6395700" cy="9900"/>
          </a:xfrm>
          <a:prstGeom prst="straightConnector1">
            <a:avLst/>
          </a:prstGeom>
          <a:noFill/>
          <a:ln cap="flat" cmpd="sng" w="28575">
            <a:solidFill>
              <a:srgbClr val="BBA276"/>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1819e1176ad_0_2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272" name="Google Shape;272;g1819e1176ad_0_2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
        <p:nvSpPr>
          <p:cNvPr id="273" name="Google Shape;273;g1819e1176ad_0_26"/>
          <p:cNvSpPr txBox="1"/>
          <p:nvPr/>
        </p:nvSpPr>
        <p:spPr>
          <a:xfrm>
            <a:off x="3048990" y="3247303"/>
            <a:ext cx="609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4" name="Google Shape;274;g1819e1176ad_0_26"/>
          <p:cNvSpPr txBox="1"/>
          <p:nvPr/>
        </p:nvSpPr>
        <p:spPr>
          <a:xfrm>
            <a:off x="3048990" y="3247303"/>
            <a:ext cx="6098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outdoor, tree, mountain, river&#10;&#10;Description automatically generated" id="275" name="Google Shape;275;g1819e1176ad_0_26"/>
          <p:cNvPicPr preferRelativeResize="0"/>
          <p:nvPr/>
        </p:nvPicPr>
        <p:blipFill rotWithShape="1">
          <a:blip r:embed="rId3">
            <a:alphaModFix/>
          </a:blip>
          <a:srcRect b="6472" l="18408" r="32581" t="0"/>
          <a:stretch/>
        </p:blipFill>
        <p:spPr>
          <a:xfrm>
            <a:off x="6865739" y="-28800"/>
            <a:ext cx="6491288" cy="6858001"/>
          </a:xfrm>
          <a:prstGeom prst="rect">
            <a:avLst/>
          </a:prstGeom>
          <a:noFill/>
          <a:ln cap="flat" cmpd="sng" w="9525">
            <a:solidFill>
              <a:srgbClr val="75BEE0"/>
            </a:solidFill>
            <a:prstDash val="solid"/>
            <a:round/>
            <a:headEnd len="sm" w="sm" type="none"/>
            <a:tailEnd len="sm" w="sm" type="none"/>
          </a:ln>
        </p:spPr>
      </p:pic>
      <p:sp>
        <p:nvSpPr>
          <p:cNvPr id="276" name="Google Shape;276;g1819e1176ad_0_26"/>
          <p:cNvSpPr/>
          <p:nvPr/>
        </p:nvSpPr>
        <p:spPr>
          <a:xfrm flipH="1">
            <a:off x="5809000" y="2950"/>
            <a:ext cx="4788000" cy="6858000"/>
          </a:xfrm>
          <a:prstGeom prst="parallelogram">
            <a:avLst>
              <a:gd fmla="val 30036" name="adj"/>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g1819e1176ad_0_26"/>
          <p:cNvSpPr/>
          <p:nvPr/>
        </p:nvSpPr>
        <p:spPr>
          <a:xfrm>
            <a:off x="0" y="0"/>
            <a:ext cx="7943700" cy="6858000"/>
          </a:xfrm>
          <a:prstGeom prst="rect">
            <a:avLst/>
          </a:prstGeom>
          <a:solidFill>
            <a:srgbClr val="222A35"/>
          </a:solidFill>
          <a:ln cap="flat" cmpd="sng" w="127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g1819e1176ad_0_26"/>
          <p:cNvSpPr txBox="1"/>
          <p:nvPr/>
        </p:nvSpPr>
        <p:spPr>
          <a:xfrm>
            <a:off x="108500" y="198600"/>
            <a:ext cx="9450600" cy="69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900">
                <a:solidFill>
                  <a:srgbClr val="BE9F6D"/>
                </a:solidFill>
                <a:latin typeface="Garamond"/>
                <a:ea typeface="Garamond"/>
                <a:cs typeface="Garamond"/>
                <a:sym typeface="Garamond"/>
              </a:rPr>
              <a:t>Climate </a:t>
            </a:r>
            <a:r>
              <a:rPr b="1" lang="en-US" sz="2900">
                <a:solidFill>
                  <a:srgbClr val="BE9F6D"/>
                </a:solidFill>
                <a:latin typeface="Garamond"/>
                <a:ea typeface="Garamond"/>
                <a:cs typeface="Garamond"/>
                <a:sym typeface="Garamond"/>
                <a:extLst>
                  <a:ext uri="http://customooxmlschemas.google.com/">
                    <go:slidesCustomData xmlns:go="http://customooxmlschemas.google.com/" textRoundtripDataId="2"/>
                  </a:ext>
                </a:extLst>
              </a:rPr>
              <a:t>Finance</a:t>
            </a:r>
            <a:endParaRPr b="1" i="0" sz="29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3600"/>
              <a:buFont typeface="Arial"/>
              <a:buNone/>
            </a:pPr>
            <a:r>
              <a:t/>
            </a:r>
            <a:endParaRPr b="1" i="0" sz="1200" u="none" cap="none" strike="noStrike">
              <a:solidFill>
                <a:srgbClr val="BE9F6D"/>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IRA &amp; IIJA funds now moving to implementation phase</a:t>
            </a:r>
            <a:endParaRPr sz="2000">
              <a:solidFill>
                <a:srgbClr val="EFE8E6"/>
              </a:solidFill>
              <a:latin typeface="Garamond"/>
              <a:ea typeface="Garamond"/>
              <a:cs typeface="Garamond"/>
              <a:sym typeface="Garamond"/>
            </a:endParaRPr>
          </a:p>
          <a:p>
            <a:pPr indent="-355600" lvl="1" marL="914400" marR="0" rtl="0" algn="l">
              <a:lnSpc>
                <a:spcPct val="100000"/>
              </a:lnSpc>
              <a:spcBef>
                <a:spcPts val="100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Agencies such as DOE, EPA, and USDA standing up programs, issuing RFIs, FOAs, etc. – a good time to provide input!</a:t>
            </a:r>
            <a:endParaRPr sz="2000">
              <a:solidFill>
                <a:srgbClr val="EFE8E6"/>
              </a:solidFill>
              <a:latin typeface="Garamond"/>
              <a:ea typeface="Garamond"/>
              <a:cs typeface="Garamond"/>
              <a:sym typeface="Garamond"/>
            </a:endParaRPr>
          </a:p>
          <a:p>
            <a:pPr indent="-355600" lvl="1" marL="9144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Grants and other opportunities posted on sam.gov and grants.gov</a:t>
            </a:r>
            <a:endParaRPr sz="2000">
              <a:solidFill>
                <a:srgbClr val="EFE8E6"/>
              </a:solidFill>
              <a:latin typeface="Garamond"/>
              <a:ea typeface="Garamond"/>
              <a:cs typeface="Garamond"/>
              <a:sym typeface="Garamond"/>
            </a:endParaRPr>
          </a:p>
          <a:p>
            <a:pPr indent="-355600" lvl="0" marL="457200" rtl="0" algn="l">
              <a:spcBef>
                <a:spcPts val="140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EPA GHG Reduction Fund (“green bank”) - $27 billion for communities &amp; projects</a:t>
            </a:r>
            <a:endParaRPr sz="2000">
              <a:solidFill>
                <a:srgbClr val="EFE8E6"/>
              </a:solidFill>
              <a:latin typeface="Garamond"/>
              <a:ea typeface="Garamond"/>
              <a:cs typeface="Garamond"/>
              <a:sym typeface="Garamond"/>
            </a:endParaRPr>
          </a:p>
          <a:p>
            <a:pPr indent="-355600" lvl="1" marL="914400" rtl="0" algn="l">
              <a:spcBef>
                <a:spcPts val="100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Public comment period ended 12/5/22; Acting Director Jahi Wise announced in Dec.</a:t>
            </a:r>
            <a:endParaRPr sz="2000">
              <a:solidFill>
                <a:srgbClr val="EFE8E6"/>
              </a:solidFill>
              <a:latin typeface="Garamond"/>
              <a:ea typeface="Garamond"/>
              <a:cs typeface="Garamond"/>
              <a:sym typeface="Garamond"/>
            </a:endParaRPr>
          </a:p>
          <a:p>
            <a:pPr indent="-355600" lvl="1" marL="914400" rtl="0" algn="l">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Waiting on EPA to announce next steps - must begin implementation by 2/15/23</a:t>
            </a:r>
            <a:endParaRPr sz="2000">
              <a:solidFill>
                <a:srgbClr val="EFE8E6"/>
              </a:solidFill>
              <a:latin typeface="Garamond"/>
              <a:ea typeface="Garamond"/>
              <a:cs typeface="Garamond"/>
              <a:sym typeface="Garamond"/>
            </a:endParaRPr>
          </a:p>
          <a:p>
            <a:pPr indent="-355600" lvl="0" marL="457200" marR="0" rtl="0" algn="l">
              <a:lnSpc>
                <a:spcPct val="100000"/>
              </a:lnSpc>
              <a:spcBef>
                <a:spcPts val="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DOE LPO</a:t>
            </a:r>
            <a:endParaRPr sz="2000">
              <a:solidFill>
                <a:srgbClr val="EFE8E6"/>
              </a:solidFill>
              <a:latin typeface="Garamond"/>
              <a:ea typeface="Garamond"/>
              <a:cs typeface="Garamond"/>
              <a:sym typeface="Garamond"/>
            </a:endParaRPr>
          </a:p>
          <a:p>
            <a:pPr indent="-355600" lvl="1" marL="914400" rtl="0" algn="l">
              <a:spcBef>
                <a:spcPts val="140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Only about $119 billion in loans requested so far; exposure hovering around only $18 billion (of $367 billion in authority thanks to IRA), only about 10% of applications active – plenty of room to apply and access financing</a:t>
            </a:r>
            <a:endParaRPr sz="2000">
              <a:solidFill>
                <a:srgbClr val="EFE8E6"/>
              </a:solidFill>
              <a:latin typeface="Garamond"/>
              <a:ea typeface="Garamond"/>
              <a:cs typeface="Garamond"/>
              <a:sym typeface="Garamond"/>
            </a:endParaRPr>
          </a:p>
          <a:p>
            <a:pPr indent="-355600" lvl="0" marL="457200" rtl="0" algn="l">
              <a:spcBef>
                <a:spcPts val="1400"/>
              </a:spcBef>
              <a:spcAft>
                <a:spcPts val="0"/>
              </a:spcAft>
              <a:buClr>
                <a:srgbClr val="EFE8E6"/>
              </a:buClr>
              <a:buSzPts val="2000"/>
              <a:buFont typeface="Garamond"/>
              <a:buChar char="●"/>
            </a:pPr>
            <a:r>
              <a:rPr lang="en-US" sz="2000">
                <a:solidFill>
                  <a:srgbClr val="EFE8E6"/>
                </a:solidFill>
                <a:latin typeface="Garamond"/>
                <a:ea typeface="Garamond"/>
                <a:cs typeface="Garamond"/>
                <a:sym typeface="Garamond"/>
              </a:rPr>
              <a:t>Other financing agencies have significant financing authority &amp; are eager to support climate-related projects – EXIM, DFC, USTDA (combined ~$195 billion in authority) – can apply anytime</a:t>
            </a:r>
            <a:endParaRPr sz="2000">
              <a:solidFill>
                <a:srgbClr val="EFE8E6"/>
              </a:solidFill>
              <a:latin typeface="Garamond"/>
              <a:ea typeface="Garamond"/>
              <a:cs typeface="Garamond"/>
              <a:sym typeface="Garamond"/>
            </a:endParaRPr>
          </a:p>
          <a:p>
            <a:pPr indent="-355600" lvl="0" marL="457200" rtl="0" algn="l">
              <a:spcBef>
                <a:spcPts val="1400"/>
              </a:spcBef>
              <a:spcAft>
                <a:spcPts val="1000"/>
              </a:spcAft>
              <a:buClr>
                <a:srgbClr val="EFE8E6"/>
              </a:buClr>
              <a:buSzPts val="2000"/>
              <a:buFont typeface="Garamond"/>
              <a:buChar char="●"/>
            </a:pPr>
            <a:r>
              <a:t/>
            </a:r>
            <a:endParaRPr sz="2000">
              <a:solidFill>
                <a:srgbClr val="EFE8E6"/>
              </a:solidFill>
              <a:latin typeface="Garamond"/>
              <a:ea typeface="Garamond"/>
              <a:cs typeface="Garamond"/>
              <a:sym typeface="Garamond"/>
            </a:endParaRPr>
          </a:p>
        </p:txBody>
      </p:sp>
      <p:cxnSp>
        <p:nvCxnSpPr>
          <p:cNvPr id="279" name="Google Shape;279;g1819e1176ad_0_26"/>
          <p:cNvCxnSpPr/>
          <p:nvPr/>
        </p:nvCxnSpPr>
        <p:spPr>
          <a:xfrm flipH="1" rot="10800000">
            <a:off x="196925" y="756475"/>
            <a:ext cx="6395700" cy="9900"/>
          </a:xfrm>
          <a:prstGeom prst="straightConnector1">
            <a:avLst/>
          </a:prstGeom>
          <a:noFill/>
          <a:ln cap="flat" cmpd="sng" w="28575">
            <a:solidFill>
              <a:srgbClr val="BBA276"/>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A35"/>
        </a:solidFill>
      </p:bgPr>
    </p:bg>
    <p:spTree>
      <p:nvGrpSpPr>
        <p:cNvPr id="103" name="Shape 103"/>
        <p:cNvGrpSpPr/>
        <p:nvPr/>
      </p:nvGrpSpPr>
      <p:grpSpPr>
        <a:xfrm>
          <a:off x="0" y="0"/>
          <a:ext cx="0" cy="0"/>
          <a:chOff x="0" y="0"/>
          <a:chExt cx="0" cy="0"/>
        </a:xfrm>
      </p:grpSpPr>
      <p:sp>
        <p:nvSpPr>
          <p:cNvPr id="104" name="Google Shape;104;g1bd50472d22_0_0"/>
          <p:cNvSpPr txBox="1"/>
          <p:nvPr>
            <p:ph type="title"/>
          </p:nvPr>
        </p:nvSpPr>
        <p:spPr>
          <a:xfrm>
            <a:off x="718450" y="1810150"/>
            <a:ext cx="5547600" cy="2655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rgbClr val="BBA276"/>
                </a:solidFill>
                <a:latin typeface="Garamond"/>
                <a:ea typeface="Garamond"/>
                <a:cs typeface="Garamond"/>
                <a:sym typeface="Garamond"/>
              </a:rPr>
              <a:t>Introduction to The 118th Congress </a:t>
            </a:r>
            <a:endParaRPr b="1">
              <a:solidFill>
                <a:srgbClr val="BBA276"/>
              </a:solidFill>
              <a:latin typeface="Garamond"/>
              <a:ea typeface="Garamond"/>
              <a:cs typeface="Garamond"/>
              <a:sym typeface="Garamond"/>
            </a:endParaRPr>
          </a:p>
        </p:txBody>
      </p:sp>
      <p:sp>
        <p:nvSpPr>
          <p:cNvPr id="105" name="Google Shape;105;g1bd50472d22_0_0"/>
          <p:cNvSpPr/>
          <p:nvPr/>
        </p:nvSpPr>
        <p:spPr>
          <a:xfrm>
            <a:off x="7440700" y="0"/>
            <a:ext cx="3003300" cy="6858000"/>
          </a:xfrm>
          <a:prstGeom prst="rect">
            <a:avLst/>
          </a:prstGeom>
          <a:solidFill>
            <a:srgbClr val="C2BBA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id="106" name="Google Shape;106;g1bd50472d22_0_0"/>
          <p:cNvPicPr preferRelativeResize="0"/>
          <p:nvPr/>
        </p:nvPicPr>
        <p:blipFill rotWithShape="1">
          <a:blip r:embed="rId3">
            <a:alphaModFix/>
          </a:blip>
          <a:srcRect b="0" l="0" r="0" t="0"/>
          <a:stretch/>
        </p:blipFill>
        <p:spPr>
          <a:xfrm>
            <a:off x="6465163" y="2181150"/>
            <a:ext cx="4954381" cy="2655300"/>
          </a:xfrm>
          <a:prstGeom prst="rect">
            <a:avLst/>
          </a:prstGeom>
          <a:noFill/>
          <a:ln cap="flat" cmpd="sng" w="152400">
            <a:solidFill>
              <a:srgbClr val="222A35"/>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A35"/>
        </a:solidFill>
      </p:bgPr>
    </p:bg>
    <p:spTree>
      <p:nvGrpSpPr>
        <p:cNvPr id="110" name="Shape 110"/>
        <p:cNvGrpSpPr/>
        <p:nvPr/>
      </p:nvGrpSpPr>
      <p:grpSpPr>
        <a:xfrm>
          <a:off x="0" y="0"/>
          <a:ext cx="0" cy="0"/>
          <a:chOff x="0" y="0"/>
          <a:chExt cx="0" cy="0"/>
        </a:xfrm>
      </p:grpSpPr>
      <p:sp>
        <p:nvSpPr>
          <p:cNvPr id="111" name="Google Shape;111;p5"/>
          <p:cNvSpPr/>
          <p:nvPr/>
        </p:nvSpPr>
        <p:spPr>
          <a:xfrm>
            <a:off x="0" y="0"/>
            <a:ext cx="3593700" cy="6858000"/>
          </a:xfrm>
          <a:prstGeom prst="rect">
            <a:avLst/>
          </a:prstGeom>
          <a:solidFill>
            <a:srgbClr val="C2BBA6"/>
          </a:solidFill>
          <a:ln cap="flat" cmpd="sng" w="12700">
            <a:solidFill>
              <a:srgbClr val="C2BB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5"/>
          <p:cNvSpPr txBox="1"/>
          <p:nvPr/>
        </p:nvSpPr>
        <p:spPr>
          <a:xfrm>
            <a:off x="103788" y="737012"/>
            <a:ext cx="3386100" cy="11313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400"/>
              <a:buFont typeface="Arial"/>
              <a:buNone/>
            </a:pPr>
            <a:r>
              <a:rPr b="1" i="0" lang="en-US" sz="2700" u="none" cap="none" strike="noStrike">
                <a:solidFill>
                  <a:schemeClr val="dk1"/>
                </a:solidFill>
                <a:latin typeface="Garamond"/>
                <a:ea typeface="Garamond"/>
                <a:cs typeface="Garamond"/>
                <a:sym typeface="Garamond"/>
              </a:rPr>
              <a:t>U.S. House of Representatives </a:t>
            </a:r>
            <a:endParaRPr b="1" i="0" sz="2700" u="none" cap="none" strike="noStrike">
              <a:solidFill>
                <a:schemeClr val="dk1"/>
              </a:solidFill>
              <a:latin typeface="Garamond"/>
              <a:ea typeface="Garamond"/>
              <a:cs typeface="Garamond"/>
              <a:sym typeface="Garamond"/>
            </a:endParaRPr>
          </a:p>
        </p:txBody>
      </p:sp>
      <p:cxnSp>
        <p:nvCxnSpPr>
          <p:cNvPr id="113" name="Google Shape;113;p5"/>
          <p:cNvCxnSpPr/>
          <p:nvPr/>
        </p:nvCxnSpPr>
        <p:spPr>
          <a:xfrm>
            <a:off x="526796" y="583332"/>
            <a:ext cx="2540100" cy="0"/>
          </a:xfrm>
          <a:prstGeom prst="straightConnector1">
            <a:avLst/>
          </a:prstGeom>
          <a:noFill/>
          <a:ln cap="flat" cmpd="sng" w="15875">
            <a:solidFill>
              <a:schemeClr val="dk1"/>
            </a:solidFill>
            <a:prstDash val="solid"/>
            <a:miter lim="800000"/>
            <a:headEnd len="sm" w="sm" type="none"/>
            <a:tailEnd len="sm" w="sm" type="none"/>
          </a:ln>
        </p:spPr>
      </p:cxnSp>
      <p:cxnSp>
        <p:nvCxnSpPr>
          <p:cNvPr id="114" name="Google Shape;114;p5"/>
          <p:cNvCxnSpPr/>
          <p:nvPr/>
        </p:nvCxnSpPr>
        <p:spPr>
          <a:xfrm>
            <a:off x="526796" y="2021982"/>
            <a:ext cx="2540100" cy="0"/>
          </a:xfrm>
          <a:prstGeom prst="straightConnector1">
            <a:avLst/>
          </a:prstGeom>
          <a:noFill/>
          <a:ln cap="flat" cmpd="sng" w="15875">
            <a:solidFill>
              <a:schemeClr val="dk1"/>
            </a:solidFill>
            <a:prstDash val="solid"/>
            <a:miter lim="800000"/>
            <a:headEnd len="sm" w="sm" type="none"/>
            <a:tailEnd len="sm" w="sm" type="none"/>
          </a:ln>
        </p:spPr>
      </p:cxnSp>
      <p:pic>
        <p:nvPicPr>
          <p:cNvPr id="115" name="Google Shape;115;p5"/>
          <p:cNvPicPr preferRelativeResize="0"/>
          <p:nvPr/>
        </p:nvPicPr>
        <p:blipFill rotWithShape="1">
          <a:blip r:embed="rId3">
            <a:alphaModFix/>
          </a:blip>
          <a:srcRect b="2609" l="1713" r="3579" t="0"/>
          <a:stretch/>
        </p:blipFill>
        <p:spPr>
          <a:xfrm>
            <a:off x="4064975" y="3682850"/>
            <a:ext cx="1539500" cy="2073907"/>
          </a:xfrm>
          <a:prstGeom prst="rect">
            <a:avLst/>
          </a:prstGeom>
          <a:noFill/>
          <a:ln>
            <a:noFill/>
          </a:ln>
        </p:spPr>
      </p:pic>
      <p:pic>
        <p:nvPicPr>
          <p:cNvPr id="116" name="Google Shape;116;p5"/>
          <p:cNvPicPr preferRelativeResize="0"/>
          <p:nvPr/>
        </p:nvPicPr>
        <p:blipFill rotWithShape="1">
          <a:blip r:embed="rId4">
            <a:alphaModFix/>
          </a:blip>
          <a:srcRect b="0" l="0" r="0" t="0"/>
          <a:stretch/>
        </p:blipFill>
        <p:spPr>
          <a:xfrm>
            <a:off x="5902025" y="3691923"/>
            <a:ext cx="1539500" cy="2055740"/>
          </a:xfrm>
          <a:prstGeom prst="rect">
            <a:avLst/>
          </a:prstGeom>
          <a:noFill/>
          <a:ln>
            <a:noFill/>
          </a:ln>
        </p:spPr>
      </p:pic>
      <p:pic>
        <p:nvPicPr>
          <p:cNvPr id="117" name="Google Shape;117;p5"/>
          <p:cNvPicPr preferRelativeResize="0"/>
          <p:nvPr/>
        </p:nvPicPr>
        <p:blipFill rotWithShape="1">
          <a:blip r:embed="rId5">
            <a:alphaModFix/>
          </a:blip>
          <a:srcRect b="0" l="0" r="0" t="0"/>
          <a:stretch/>
        </p:blipFill>
        <p:spPr>
          <a:xfrm>
            <a:off x="205912" y="4072550"/>
            <a:ext cx="3181869" cy="1926375"/>
          </a:xfrm>
          <a:prstGeom prst="rect">
            <a:avLst/>
          </a:prstGeom>
          <a:noFill/>
          <a:ln cap="flat" cmpd="sng" w="12700">
            <a:solidFill>
              <a:srgbClr val="C2BBA6"/>
            </a:solidFill>
            <a:prstDash val="solid"/>
            <a:miter lim="8000"/>
            <a:headEnd len="sm" w="sm" type="none"/>
            <a:tailEnd len="sm" w="sm" type="none"/>
          </a:ln>
        </p:spPr>
      </p:pic>
      <p:pic>
        <p:nvPicPr>
          <p:cNvPr id="118" name="Google Shape;118;p5"/>
          <p:cNvPicPr preferRelativeResize="0"/>
          <p:nvPr/>
        </p:nvPicPr>
        <p:blipFill rotWithShape="1">
          <a:blip r:embed="rId6">
            <a:alphaModFix/>
          </a:blip>
          <a:srcRect b="0" l="4479" r="0" t="0"/>
          <a:stretch/>
        </p:blipFill>
        <p:spPr>
          <a:xfrm>
            <a:off x="7739076" y="3711463"/>
            <a:ext cx="1539500" cy="2016651"/>
          </a:xfrm>
          <a:prstGeom prst="rect">
            <a:avLst/>
          </a:prstGeom>
          <a:noFill/>
          <a:ln>
            <a:noFill/>
          </a:ln>
        </p:spPr>
      </p:pic>
      <p:pic>
        <p:nvPicPr>
          <p:cNvPr id="119" name="Google Shape;119;p5"/>
          <p:cNvPicPr preferRelativeResize="0"/>
          <p:nvPr/>
        </p:nvPicPr>
        <p:blipFill rotWithShape="1">
          <a:blip r:embed="rId7">
            <a:alphaModFix/>
          </a:blip>
          <a:srcRect b="0" l="0" r="0" t="0"/>
          <a:stretch/>
        </p:blipFill>
        <p:spPr>
          <a:xfrm>
            <a:off x="4064925" y="293525"/>
            <a:ext cx="1539601" cy="2055775"/>
          </a:xfrm>
          <a:prstGeom prst="rect">
            <a:avLst/>
          </a:prstGeom>
          <a:noFill/>
          <a:ln>
            <a:noFill/>
          </a:ln>
        </p:spPr>
      </p:pic>
      <p:pic>
        <p:nvPicPr>
          <p:cNvPr id="120" name="Google Shape;120;p5"/>
          <p:cNvPicPr preferRelativeResize="0"/>
          <p:nvPr/>
        </p:nvPicPr>
        <p:blipFill rotWithShape="1">
          <a:blip r:embed="rId8">
            <a:alphaModFix/>
          </a:blip>
          <a:srcRect b="0" l="0" r="0" t="0"/>
          <a:stretch/>
        </p:blipFill>
        <p:spPr>
          <a:xfrm>
            <a:off x="5889325" y="297924"/>
            <a:ext cx="1539501" cy="2046984"/>
          </a:xfrm>
          <a:prstGeom prst="rect">
            <a:avLst/>
          </a:prstGeom>
          <a:noFill/>
          <a:ln>
            <a:noFill/>
          </a:ln>
        </p:spPr>
      </p:pic>
      <p:pic>
        <p:nvPicPr>
          <p:cNvPr id="121" name="Google Shape;121;p5"/>
          <p:cNvPicPr preferRelativeResize="0"/>
          <p:nvPr/>
        </p:nvPicPr>
        <p:blipFill rotWithShape="1">
          <a:blip r:embed="rId9">
            <a:alphaModFix/>
          </a:blip>
          <a:srcRect b="0" l="0" r="0" t="0"/>
          <a:stretch/>
        </p:blipFill>
        <p:spPr>
          <a:xfrm>
            <a:off x="7739025" y="297925"/>
            <a:ext cx="1539501" cy="2046975"/>
          </a:xfrm>
          <a:prstGeom prst="rect">
            <a:avLst/>
          </a:prstGeom>
          <a:noFill/>
          <a:ln>
            <a:noFill/>
          </a:ln>
        </p:spPr>
      </p:pic>
      <p:sp>
        <p:nvSpPr>
          <p:cNvPr id="122" name="Google Shape;122;p5"/>
          <p:cNvSpPr/>
          <p:nvPr/>
        </p:nvSpPr>
        <p:spPr>
          <a:xfrm rot="5400000">
            <a:off x="7549050" y="1917450"/>
            <a:ext cx="6384300" cy="2549400"/>
          </a:xfrm>
          <a:prstGeom prst="homePlate">
            <a:avLst>
              <a:gd fmla="val 50000" name="adj"/>
            </a:avLst>
          </a:prstGeom>
          <a:solidFill>
            <a:srgbClr val="98B7C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5"/>
          <p:cNvSpPr txBox="1"/>
          <p:nvPr/>
        </p:nvSpPr>
        <p:spPr>
          <a:xfrm>
            <a:off x="9461900" y="0"/>
            <a:ext cx="2549400" cy="58182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Garamond"/>
              <a:buChar char="➔"/>
            </a:pPr>
            <a:r>
              <a:rPr b="1" i="0" lang="en-US" sz="1600" u="none" cap="none" strike="noStrike">
                <a:solidFill>
                  <a:srgbClr val="000000"/>
                </a:solidFill>
                <a:latin typeface="Garamond"/>
                <a:ea typeface="Garamond"/>
                <a:cs typeface="Garamond"/>
                <a:sym typeface="Garamond"/>
              </a:rPr>
              <a:t>VA-4 congressional seat is vacant </a:t>
            </a:r>
            <a:r>
              <a:rPr b="0" i="0" lang="en-US" sz="1600" u="none" cap="none" strike="noStrike">
                <a:solidFill>
                  <a:srgbClr val="000000"/>
                </a:solidFill>
                <a:latin typeface="Garamond"/>
                <a:ea typeface="Garamond"/>
                <a:cs typeface="Garamond"/>
                <a:sym typeface="Garamond"/>
              </a:rPr>
              <a:t>after the passing of Rep. Donald McEachin who won his reelection for the 118th Congress (special election will be held on  February 23).</a:t>
            </a:r>
            <a:endParaRPr b="0" i="0" sz="1600" u="none" cap="none" strike="noStrike">
              <a:solidFill>
                <a:srgbClr val="000000"/>
              </a:solidFill>
              <a:latin typeface="Garamond"/>
              <a:ea typeface="Garamond"/>
              <a:cs typeface="Garamond"/>
              <a:sym typeface="Garamond"/>
            </a:endParaRPr>
          </a:p>
          <a:p>
            <a:pPr indent="-330200" lvl="0" marL="457200" marR="0" rtl="0" algn="l">
              <a:lnSpc>
                <a:spcPct val="100000"/>
              </a:lnSpc>
              <a:spcBef>
                <a:spcPts val="0"/>
              </a:spcBef>
              <a:spcAft>
                <a:spcPts val="0"/>
              </a:spcAft>
              <a:buClr>
                <a:srgbClr val="000000"/>
              </a:buClr>
              <a:buSzPts val="1600"/>
              <a:buFont typeface="Garamond"/>
              <a:buChar char="➔"/>
            </a:pPr>
            <a:r>
              <a:rPr lang="en-US" sz="1600">
                <a:latin typeface="Garamond"/>
                <a:ea typeface="Garamond"/>
                <a:cs typeface="Garamond"/>
                <a:sym typeface="Garamond"/>
              </a:rPr>
              <a:t>In order to win the Speakership, Kevin McCarthy made </a:t>
            </a:r>
            <a:r>
              <a:rPr b="1" lang="en-US" sz="1600">
                <a:latin typeface="Garamond"/>
                <a:ea typeface="Garamond"/>
                <a:cs typeface="Garamond"/>
                <a:sym typeface="Garamond"/>
              </a:rPr>
              <a:t>many concessions that weakened the power of the Speaker. </a:t>
            </a:r>
            <a:r>
              <a:rPr lang="en-US" sz="1600">
                <a:latin typeface="Garamond"/>
                <a:ea typeface="Garamond"/>
                <a:cs typeface="Garamond"/>
                <a:sym typeface="Garamond"/>
              </a:rPr>
              <a:t>It </a:t>
            </a:r>
            <a:r>
              <a:rPr lang="en-US" sz="1600">
                <a:latin typeface="Garamond"/>
                <a:ea typeface="Garamond"/>
                <a:cs typeface="Garamond"/>
                <a:sym typeface="Garamond"/>
              </a:rPr>
              <a:t>ultimately</a:t>
            </a:r>
            <a:r>
              <a:rPr lang="en-US" sz="1600">
                <a:latin typeface="Garamond"/>
                <a:ea typeface="Garamond"/>
                <a:cs typeface="Garamond"/>
                <a:sym typeface="Garamond"/>
              </a:rPr>
              <a:t> took 15 rounds of voting to elect him. </a:t>
            </a:r>
            <a:endParaRPr b="0" i="0" sz="1600" u="none" cap="none" strike="noStrike">
              <a:solidFill>
                <a:srgbClr val="000000"/>
              </a:solidFill>
              <a:latin typeface="Garamond"/>
              <a:ea typeface="Garamond"/>
              <a:cs typeface="Garamond"/>
              <a:sym typeface="Garamond"/>
            </a:endParaRPr>
          </a:p>
          <a:p>
            <a:pPr indent="-330200" lvl="0" marL="457200" marR="0" rtl="0" algn="l">
              <a:lnSpc>
                <a:spcPct val="100000"/>
              </a:lnSpc>
              <a:spcBef>
                <a:spcPts val="0"/>
              </a:spcBef>
              <a:spcAft>
                <a:spcPts val="0"/>
              </a:spcAft>
              <a:buClr>
                <a:srgbClr val="000000"/>
              </a:buClr>
              <a:buSzPts val="1600"/>
              <a:buFont typeface="Garamond"/>
              <a:buChar char="➔"/>
            </a:pPr>
            <a:r>
              <a:rPr b="0" i="0" lang="en-US" sz="1600" u="none" cap="none" strike="noStrike">
                <a:solidFill>
                  <a:srgbClr val="000000"/>
                </a:solidFill>
                <a:latin typeface="Garamond"/>
                <a:ea typeface="Garamond"/>
                <a:cs typeface="Garamond"/>
                <a:sym typeface="Garamond"/>
              </a:rPr>
              <a:t>Newly-elected </a:t>
            </a:r>
            <a:r>
              <a:rPr b="1" i="0" lang="en-US" sz="1600" u="none" cap="none" strike="noStrike">
                <a:solidFill>
                  <a:srgbClr val="000000"/>
                </a:solidFill>
                <a:latin typeface="Garamond"/>
                <a:ea typeface="Garamond"/>
                <a:cs typeface="Garamond"/>
                <a:sym typeface="Garamond"/>
              </a:rPr>
              <a:t>Rep. George Santos is under investigation</a:t>
            </a:r>
            <a:r>
              <a:rPr b="0" i="0" lang="en-US" sz="1600" u="none" cap="none" strike="noStrike">
                <a:solidFill>
                  <a:srgbClr val="000000"/>
                </a:solidFill>
                <a:latin typeface="Garamond"/>
                <a:ea typeface="Garamond"/>
                <a:cs typeface="Garamond"/>
                <a:sym typeface="Garamond"/>
              </a:rPr>
              <a:t> after fabricating his bio during his campaign.</a:t>
            </a:r>
            <a:endParaRPr b="0" i="0" sz="16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 name="Google Shape;124;p5"/>
          <p:cNvSpPr txBox="1"/>
          <p:nvPr/>
        </p:nvSpPr>
        <p:spPr>
          <a:xfrm>
            <a:off x="4007975" y="2435700"/>
            <a:ext cx="1539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Kevin McCarthy</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Speaker of the House</a:t>
            </a:r>
            <a:endParaRPr b="0" i="0" sz="1400" u="none" cap="none" strike="noStrike">
              <a:solidFill>
                <a:srgbClr val="EFE8E6"/>
              </a:solidFill>
              <a:latin typeface="Garamond"/>
              <a:ea typeface="Garamond"/>
              <a:cs typeface="Garamond"/>
              <a:sym typeface="Garamond"/>
            </a:endParaRPr>
          </a:p>
        </p:txBody>
      </p:sp>
      <p:sp>
        <p:nvSpPr>
          <p:cNvPr id="125" name="Google Shape;125;p5"/>
          <p:cNvSpPr txBox="1"/>
          <p:nvPr/>
        </p:nvSpPr>
        <p:spPr>
          <a:xfrm>
            <a:off x="5961850" y="2435700"/>
            <a:ext cx="1539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Steve Scalise</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House Majority Leader</a:t>
            </a:r>
            <a:endParaRPr b="0" i="0" sz="1400" u="none" cap="none" strike="noStrike">
              <a:solidFill>
                <a:srgbClr val="EFE8E6"/>
              </a:solidFill>
              <a:latin typeface="Garamond"/>
              <a:ea typeface="Garamond"/>
              <a:cs typeface="Garamond"/>
              <a:sym typeface="Garamond"/>
            </a:endParaRPr>
          </a:p>
        </p:txBody>
      </p:sp>
      <p:sp>
        <p:nvSpPr>
          <p:cNvPr id="126" name="Google Shape;126;p5"/>
          <p:cNvSpPr txBox="1"/>
          <p:nvPr/>
        </p:nvSpPr>
        <p:spPr>
          <a:xfrm>
            <a:off x="7739025" y="2435688"/>
            <a:ext cx="1539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Tom Emmer</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Majority Whip</a:t>
            </a:r>
            <a:endParaRPr b="0" i="0" sz="1400" u="none" cap="none" strike="noStrike">
              <a:solidFill>
                <a:srgbClr val="EFE8E6"/>
              </a:solidFill>
              <a:latin typeface="Garamond"/>
              <a:ea typeface="Garamond"/>
              <a:cs typeface="Garamond"/>
              <a:sym typeface="Garamond"/>
            </a:endParaRPr>
          </a:p>
        </p:txBody>
      </p:sp>
      <p:sp>
        <p:nvSpPr>
          <p:cNvPr id="127" name="Google Shape;127;p5"/>
          <p:cNvSpPr txBox="1"/>
          <p:nvPr/>
        </p:nvSpPr>
        <p:spPr>
          <a:xfrm>
            <a:off x="4007975" y="5835075"/>
            <a:ext cx="1539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Hakeem Jeffries</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House Minority Leader</a:t>
            </a:r>
            <a:endParaRPr b="0" i="0" sz="1400" u="none" cap="none" strike="noStrike">
              <a:solidFill>
                <a:srgbClr val="EFE8E6"/>
              </a:solidFill>
              <a:latin typeface="Garamond"/>
              <a:ea typeface="Garamond"/>
              <a:cs typeface="Garamond"/>
              <a:sym typeface="Garamond"/>
            </a:endParaRPr>
          </a:p>
        </p:txBody>
      </p:sp>
      <p:sp>
        <p:nvSpPr>
          <p:cNvPr id="128" name="Google Shape;128;p5"/>
          <p:cNvSpPr txBox="1"/>
          <p:nvPr/>
        </p:nvSpPr>
        <p:spPr>
          <a:xfrm>
            <a:off x="5836950" y="5835075"/>
            <a:ext cx="1539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Katherine Clark</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House Minority Whip</a:t>
            </a:r>
            <a:endParaRPr b="0" i="0" sz="1400" u="none" cap="none" strike="noStrike">
              <a:solidFill>
                <a:srgbClr val="EFE8E6"/>
              </a:solidFill>
              <a:latin typeface="Garamond"/>
              <a:ea typeface="Garamond"/>
              <a:cs typeface="Garamond"/>
              <a:sym typeface="Garamond"/>
            </a:endParaRPr>
          </a:p>
        </p:txBody>
      </p:sp>
      <p:sp>
        <p:nvSpPr>
          <p:cNvPr id="129" name="Google Shape;129;p5"/>
          <p:cNvSpPr txBox="1"/>
          <p:nvPr/>
        </p:nvSpPr>
        <p:spPr>
          <a:xfrm>
            <a:off x="7665925" y="5835075"/>
            <a:ext cx="1539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Pete Aguilar</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Democratic Caucus Chair</a:t>
            </a:r>
            <a:endParaRPr b="0" i="0" sz="1400" u="none" cap="none" strike="noStrike">
              <a:solidFill>
                <a:srgbClr val="EFE8E6"/>
              </a:solidFill>
              <a:latin typeface="Garamond"/>
              <a:ea typeface="Garamond"/>
              <a:cs typeface="Garamond"/>
              <a:sym typeface="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A35"/>
        </a:solidFill>
      </p:bgPr>
    </p:bg>
    <p:spTree>
      <p:nvGrpSpPr>
        <p:cNvPr id="133" name="Shape 133"/>
        <p:cNvGrpSpPr/>
        <p:nvPr/>
      </p:nvGrpSpPr>
      <p:grpSpPr>
        <a:xfrm>
          <a:off x="0" y="0"/>
          <a:ext cx="0" cy="0"/>
          <a:chOff x="0" y="0"/>
          <a:chExt cx="0" cy="0"/>
        </a:xfrm>
      </p:grpSpPr>
      <p:sp>
        <p:nvSpPr>
          <p:cNvPr id="134" name="Google Shape;134;g1b20411bd9d_0_24"/>
          <p:cNvSpPr/>
          <p:nvPr/>
        </p:nvSpPr>
        <p:spPr>
          <a:xfrm>
            <a:off x="0" y="0"/>
            <a:ext cx="3386100" cy="6858000"/>
          </a:xfrm>
          <a:prstGeom prst="rect">
            <a:avLst/>
          </a:prstGeom>
          <a:solidFill>
            <a:srgbClr val="C2BBA6"/>
          </a:solidFill>
          <a:ln cap="flat" cmpd="sng" w="12700">
            <a:solidFill>
              <a:srgbClr val="C2BB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g1b20411bd9d_0_24"/>
          <p:cNvSpPr txBox="1"/>
          <p:nvPr/>
        </p:nvSpPr>
        <p:spPr>
          <a:xfrm>
            <a:off x="57138" y="954412"/>
            <a:ext cx="3386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400"/>
              <a:buFont typeface="Arial"/>
              <a:buNone/>
            </a:pPr>
            <a:r>
              <a:rPr b="1" i="0" lang="en-US" sz="2800" u="none" cap="none" strike="noStrike">
                <a:solidFill>
                  <a:schemeClr val="dk1"/>
                </a:solidFill>
                <a:latin typeface="Garamond"/>
                <a:ea typeface="Garamond"/>
                <a:cs typeface="Garamond"/>
                <a:sym typeface="Garamond"/>
              </a:rPr>
              <a:t>U.S. Senate</a:t>
            </a:r>
            <a:endParaRPr b="1" i="0" sz="2800" u="none" cap="none" strike="noStrike">
              <a:solidFill>
                <a:schemeClr val="dk1"/>
              </a:solidFill>
              <a:latin typeface="Garamond"/>
              <a:ea typeface="Garamond"/>
              <a:cs typeface="Garamond"/>
              <a:sym typeface="Garamond"/>
            </a:endParaRPr>
          </a:p>
        </p:txBody>
      </p:sp>
      <p:cxnSp>
        <p:nvCxnSpPr>
          <p:cNvPr id="136" name="Google Shape;136;g1b20411bd9d_0_24"/>
          <p:cNvCxnSpPr/>
          <p:nvPr/>
        </p:nvCxnSpPr>
        <p:spPr>
          <a:xfrm>
            <a:off x="377371" y="566057"/>
            <a:ext cx="2540100" cy="0"/>
          </a:xfrm>
          <a:prstGeom prst="straightConnector1">
            <a:avLst/>
          </a:prstGeom>
          <a:noFill/>
          <a:ln cap="flat" cmpd="sng" w="15875">
            <a:solidFill>
              <a:schemeClr val="dk1"/>
            </a:solidFill>
            <a:prstDash val="solid"/>
            <a:miter lim="800000"/>
            <a:headEnd len="sm" w="sm" type="none"/>
            <a:tailEnd len="sm" w="sm" type="none"/>
          </a:ln>
        </p:spPr>
      </p:cxnSp>
      <p:cxnSp>
        <p:nvCxnSpPr>
          <p:cNvPr id="137" name="Google Shape;137;g1b20411bd9d_0_24"/>
          <p:cNvCxnSpPr/>
          <p:nvPr/>
        </p:nvCxnSpPr>
        <p:spPr>
          <a:xfrm>
            <a:off x="480146" y="1865982"/>
            <a:ext cx="2540100" cy="0"/>
          </a:xfrm>
          <a:prstGeom prst="straightConnector1">
            <a:avLst/>
          </a:prstGeom>
          <a:noFill/>
          <a:ln cap="flat" cmpd="sng" w="15875">
            <a:solidFill>
              <a:schemeClr val="dk1"/>
            </a:solidFill>
            <a:prstDash val="solid"/>
            <a:miter lim="800000"/>
            <a:headEnd len="sm" w="sm" type="none"/>
            <a:tailEnd len="sm" w="sm" type="none"/>
          </a:ln>
        </p:spPr>
      </p:cxnSp>
      <p:pic>
        <p:nvPicPr>
          <p:cNvPr id="138" name="Google Shape;138;g1b20411bd9d_0_24"/>
          <p:cNvPicPr preferRelativeResize="0"/>
          <p:nvPr/>
        </p:nvPicPr>
        <p:blipFill rotWithShape="1">
          <a:blip r:embed="rId3">
            <a:alphaModFix/>
          </a:blip>
          <a:srcRect b="0" l="0" r="0" t="0"/>
          <a:stretch/>
        </p:blipFill>
        <p:spPr>
          <a:xfrm>
            <a:off x="96062" y="3874824"/>
            <a:ext cx="3193975" cy="1758201"/>
          </a:xfrm>
          <a:prstGeom prst="rect">
            <a:avLst/>
          </a:prstGeom>
          <a:noFill/>
          <a:ln>
            <a:noFill/>
          </a:ln>
        </p:spPr>
      </p:pic>
      <p:pic>
        <p:nvPicPr>
          <p:cNvPr id="139" name="Google Shape;139;g1b20411bd9d_0_24"/>
          <p:cNvPicPr preferRelativeResize="0"/>
          <p:nvPr/>
        </p:nvPicPr>
        <p:blipFill rotWithShape="1">
          <a:blip r:embed="rId4">
            <a:alphaModFix/>
          </a:blip>
          <a:srcRect b="2590" l="0" r="2391" t="0"/>
          <a:stretch/>
        </p:blipFill>
        <p:spPr>
          <a:xfrm>
            <a:off x="3638675" y="334300"/>
            <a:ext cx="1479475" cy="1938050"/>
          </a:xfrm>
          <a:prstGeom prst="rect">
            <a:avLst/>
          </a:prstGeom>
          <a:noFill/>
          <a:ln>
            <a:noFill/>
          </a:ln>
        </p:spPr>
      </p:pic>
      <p:pic>
        <p:nvPicPr>
          <p:cNvPr id="140" name="Google Shape;140;g1b20411bd9d_0_24"/>
          <p:cNvPicPr preferRelativeResize="0"/>
          <p:nvPr/>
        </p:nvPicPr>
        <p:blipFill rotWithShape="1">
          <a:blip r:embed="rId5">
            <a:alphaModFix/>
          </a:blip>
          <a:srcRect b="2590" l="0" r="0" t="0"/>
          <a:stretch/>
        </p:blipFill>
        <p:spPr>
          <a:xfrm>
            <a:off x="5556000" y="334325"/>
            <a:ext cx="1479475" cy="1938037"/>
          </a:xfrm>
          <a:prstGeom prst="rect">
            <a:avLst/>
          </a:prstGeom>
          <a:noFill/>
          <a:ln>
            <a:noFill/>
          </a:ln>
        </p:spPr>
      </p:pic>
      <p:pic>
        <p:nvPicPr>
          <p:cNvPr id="141" name="Google Shape;141;g1b20411bd9d_0_24"/>
          <p:cNvPicPr preferRelativeResize="0"/>
          <p:nvPr/>
        </p:nvPicPr>
        <p:blipFill rotWithShape="1">
          <a:blip r:embed="rId6">
            <a:alphaModFix/>
          </a:blip>
          <a:srcRect b="9280" l="0" r="0" t="0"/>
          <a:stretch/>
        </p:blipFill>
        <p:spPr>
          <a:xfrm>
            <a:off x="7473325" y="320450"/>
            <a:ext cx="1479476" cy="1917944"/>
          </a:xfrm>
          <a:prstGeom prst="rect">
            <a:avLst/>
          </a:prstGeom>
          <a:noFill/>
          <a:ln>
            <a:noFill/>
          </a:ln>
        </p:spPr>
      </p:pic>
      <p:sp>
        <p:nvSpPr>
          <p:cNvPr id="142" name="Google Shape;142;g1b20411bd9d_0_24"/>
          <p:cNvSpPr/>
          <p:nvPr/>
        </p:nvSpPr>
        <p:spPr>
          <a:xfrm rot="5400000">
            <a:off x="8000900" y="1304400"/>
            <a:ext cx="5378700" cy="2769900"/>
          </a:xfrm>
          <a:prstGeom prst="homePlate">
            <a:avLst>
              <a:gd fmla="val 50000" name="adj"/>
            </a:avLst>
          </a:prstGeom>
          <a:solidFill>
            <a:srgbClr val="98B7C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1b20411bd9d_0_24"/>
          <p:cNvSpPr txBox="1"/>
          <p:nvPr/>
        </p:nvSpPr>
        <p:spPr>
          <a:xfrm>
            <a:off x="9258900" y="74700"/>
            <a:ext cx="2828400" cy="43713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Garamond"/>
              <a:buChar char="➔"/>
            </a:pPr>
            <a:r>
              <a:rPr b="1" i="0" lang="en-US" sz="1600" u="none" cap="none" strike="noStrike">
                <a:solidFill>
                  <a:srgbClr val="000000"/>
                </a:solidFill>
                <a:latin typeface="Garamond"/>
                <a:ea typeface="Garamond"/>
                <a:cs typeface="Garamond"/>
                <a:sym typeface="Garamond"/>
              </a:rPr>
              <a:t>Patty Murray will take over as Senate president pro tempore, </a:t>
            </a:r>
            <a:r>
              <a:rPr b="0" i="0" lang="en-US" sz="1600" u="none" cap="none" strike="noStrike">
                <a:solidFill>
                  <a:srgbClr val="000000"/>
                </a:solidFill>
                <a:latin typeface="Garamond"/>
                <a:ea typeface="Garamond"/>
                <a:cs typeface="Garamond"/>
                <a:sym typeface="Garamond"/>
              </a:rPr>
              <a:t>putting her third in line to the presidency.</a:t>
            </a:r>
            <a:endParaRPr b="0" i="0" sz="1600" u="none" cap="none" strike="noStrike">
              <a:solidFill>
                <a:srgbClr val="000000"/>
              </a:solidFill>
              <a:latin typeface="Garamond"/>
              <a:ea typeface="Garamond"/>
              <a:cs typeface="Garamond"/>
              <a:sym typeface="Garamond"/>
            </a:endParaRPr>
          </a:p>
          <a:p>
            <a:pPr indent="-330200" lvl="0" marL="457200" marR="0" rtl="0" algn="l">
              <a:lnSpc>
                <a:spcPct val="100000"/>
              </a:lnSpc>
              <a:spcBef>
                <a:spcPts val="0"/>
              </a:spcBef>
              <a:spcAft>
                <a:spcPts val="0"/>
              </a:spcAft>
              <a:buClr>
                <a:srgbClr val="000000"/>
              </a:buClr>
              <a:buSzPts val="1600"/>
              <a:buFont typeface="Garamond"/>
              <a:buChar char="➔"/>
            </a:pPr>
            <a:r>
              <a:rPr b="0" i="0" lang="en-US" sz="1600" u="none" cap="none" strike="noStrike">
                <a:solidFill>
                  <a:srgbClr val="000000"/>
                </a:solidFill>
                <a:latin typeface="Garamond"/>
                <a:ea typeface="Garamond"/>
                <a:cs typeface="Garamond"/>
                <a:sym typeface="Garamond"/>
              </a:rPr>
              <a:t>Beginning </a:t>
            </a:r>
            <a:r>
              <a:rPr b="0" i="0" lang="en-US" sz="1600" u="none" cap="none" strike="noStrike">
                <a:solidFill>
                  <a:srgbClr val="000000"/>
                </a:solidFill>
                <a:latin typeface="Garamond"/>
                <a:ea typeface="Garamond"/>
                <a:cs typeface="Garamond"/>
                <a:sym typeface="Garamond"/>
              </a:rPr>
              <a:t>January 8, </a:t>
            </a:r>
            <a:r>
              <a:rPr b="1" i="0" lang="en-US" sz="1600" u="none" cap="none" strike="noStrike">
                <a:solidFill>
                  <a:srgbClr val="000000"/>
                </a:solidFill>
                <a:latin typeface="Garamond"/>
                <a:ea typeface="Garamond"/>
                <a:cs typeface="Garamond"/>
                <a:sym typeface="Garamond"/>
              </a:rPr>
              <a:t>the Senate will have 1 vacant seat after Sen. Ben Sasse resigns.</a:t>
            </a:r>
            <a:r>
              <a:rPr b="0" i="0" lang="en-US" sz="1600" u="none" cap="none" strike="noStrike">
                <a:solidFill>
                  <a:srgbClr val="000000"/>
                </a:solidFill>
                <a:latin typeface="Garamond"/>
                <a:ea typeface="Garamond"/>
                <a:cs typeface="Garamond"/>
                <a:sym typeface="Garamond"/>
              </a:rPr>
              <a:t> The position will be filled by appointment by the governor. </a:t>
            </a:r>
            <a:endParaRPr b="0" i="0" sz="1600" u="none" cap="none" strike="noStrike">
              <a:solidFill>
                <a:srgbClr val="000000"/>
              </a:solidFill>
              <a:latin typeface="Garamond"/>
              <a:ea typeface="Garamond"/>
              <a:cs typeface="Garamond"/>
              <a:sym typeface="Garamond"/>
            </a:endParaRPr>
          </a:p>
          <a:p>
            <a:pPr indent="-330200" lvl="0" marL="457200" marR="0" rtl="0" algn="l">
              <a:lnSpc>
                <a:spcPct val="100000"/>
              </a:lnSpc>
              <a:spcBef>
                <a:spcPts val="0"/>
              </a:spcBef>
              <a:spcAft>
                <a:spcPts val="0"/>
              </a:spcAft>
              <a:buClr>
                <a:srgbClr val="000000"/>
              </a:buClr>
              <a:buSzPts val="1600"/>
              <a:buFont typeface="Garamond"/>
              <a:buChar char="➔"/>
            </a:pPr>
            <a:r>
              <a:rPr b="0" i="0" lang="en-US" sz="1600" u="none" cap="none" strike="noStrike">
                <a:solidFill>
                  <a:srgbClr val="000000"/>
                </a:solidFill>
                <a:latin typeface="Garamond"/>
                <a:ea typeface="Garamond"/>
                <a:cs typeface="Garamond"/>
                <a:sym typeface="Garamond"/>
              </a:rPr>
              <a:t>At the end of the 117th Congress, </a:t>
            </a:r>
            <a:r>
              <a:rPr b="1" i="0" lang="en-US" sz="1600" u="none" cap="none" strike="noStrike">
                <a:solidFill>
                  <a:srgbClr val="000000"/>
                </a:solidFill>
                <a:latin typeface="Garamond"/>
                <a:ea typeface="Garamond"/>
                <a:cs typeface="Garamond"/>
                <a:sym typeface="Garamond"/>
              </a:rPr>
              <a:t>Sen. Kyrsten Sinema switched to Independent,</a:t>
            </a:r>
            <a:r>
              <a:rPr b="0" i="0" lang="en-US" sz="1600" u="none" cap="none" strike="noStrike">
                <a:solidFill>
                  <a:srgbClr val="000000"/>
                </a:solidFill>
                <a:latin typeface="Garamond"/>
                <a:ea typeface="Garamond"/>
                <a:cs typeface="Garamond"/>
                <a:sym typeface="Garamond"/>
              </a:rPr>
              <a:t> but she will continue to caucus with Democrats. </a:t>
            </a:r>
            <a:endParaRPr b="0" i="0" sz="1600" u="none" cap="none" strike="noStrike">
              <a:solidFill>
                <a:srgbClr val="000000"/>
              </a:solidFill>
              <a:latin typeface="Garamond"/>
              <a:ea typeface="Garamond"/>
              <a:cs typeface="Garamond"/>
              <a:sym typeface="Garamond"/>
            </a:endParaRPr>
          </a:p>
        </p:txBody>
      </p:sp>
      <p:sp>
        <p:nvSpPr>
          <p:cNvPr id="144" name="Google Shape;144;g1b20411bd9d_0_24"/>
          <p:cNvSpPr txBox="1"/>
          <p:nvPr/>
        </p:nvSpPr>
        <p:spPr>
          <a:xfrm>
            <a:off x="3673150" y="2353150"/>
            <a:ext cx="1590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Chuck Schumer</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Democratic Leader</a:t>
            </a:r>
            <a:endParaRPr b="0" i="0" sz="1400" u="none" cap="none" strike="noStrike">
              <a:solidFill>
                <a:srgbClr val="EFE8E6"/>
              </a:solidFill>
              <a:latin typeface="Garamond"/>
              <a:ea typeface="Garamond"/>
              <a:cs typeface="Garamond"/>
              <a:sym typeface="Garamond"/>
            </a:endParaRPr>
          </a:p>
        </p:txBody>
      </p:sp>
      <p:sp>
        <p:nvSpPr>
          <p:cNvPr id="145" name="Google Shape;145;g1b20411bd9d_0_24"/>
          <p:cNvSpPr txBox="1"/>
          <p:nvPr/>
        </p:nvSpPr>
        <p:spPr>
          <a:xfrm>
            <a:off x="5550500" y="2353150"/>
            <a:ext cx="1590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Dick Durbin</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Democratic Whip</a:t>
            </a:r>
            <a:endParaRPr b="0" i="0" sz="1400" u="none" cap="none" strike="noStrike">
              <a:solidFill>
                <a:srgbClr val="EFE8E6"/>
              </a:solidFill>
              <a:latin typeface="Garamond"/>
              <a:ea typeface="Garamond"/>
              <a:cs typeface="Garamond"/>
              <a:sym typeface="Garamond"/>
            </a:endParaRPr>
          </a:p>
        </p:txBody>
      </p:sp>
      <p:sp>
        <p:nvSpPr>
          <p:cNvPr id="146" name="Google Shape;146;g1b20411bd9d_0_24"/>
          <p:cNvSpPr txBox="1"/>
          <p:nvPr/>
        </p:nvSpPr>
        <p:spPr>
          <a:xfrm>
            <a:off x="7330500" y="2353150"/>
            <a:ext cx="19284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Debbie Stabenow</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Democratic Policy and Communications Committee Chair</a:t>
            </a:r>
            <a:endParaRPr b="0" i="0" sz="1400" u="none" cap="none" strike="noStrike">
              <a:solidFill>
                <a:srgbClr val="EFE8E6"/>
              </a:solidFill>
              <a:latin typeface="Garamond"/>
              <a:ea typeface="Garamond"/>
              <a:cs typeface="Garamond"/>
              <a:sym typeface="Garamond"/>
            </a:endParaRPr>
          </a:p>
        </p:txBody>
      </p:sp>
      <p:pic>
        <p:nvPicPr>
          <p:cNvPr id="147" name="Google Shape;147;g1b20411bd9d_0_24"/>
          <p:cNvPicPr preferRelativeResize="0"/>
          <p:nvPr/>
        </p:nvPicPr>
        <p:blipFill rotWithShape="1">
          <a:blip r:embed="rId7">
            <a:alphaModFix/>
          </a:blip>
          <a:srcRect b="0" l="0" r="0" t="0"/>
          <a:stretch/>
        </p:blipFill>
        <p:spPr>
          <a:xfrm>
            <a:off x="3691913" y="3772013"/>
            <a:ext cx="1479476" cy="1963840"/>
          </a:xfrm>
          <a:prstGeom prst="rect">
            <a:avLst/>
          </a:prstGeom>
          <a:noFill/>
          <a:ln>
            <a:noFill/>
          </a:ln>
        </p:spPr>
      </p:pic>
      <p:pic>
        <p:nvPicPr>
          <p:cNvPr id="148" name="Google Shape;148;g1b20411bd9d_0_24"/>
          <p:cNvPicPr preferRelativeResize="0"/>
          <p:nvPr/>
        </p:nvPicPr>
        <p:blipFill rotWithShape="1">
          <a:blip r:embed="rId8">
            <a:alphaModFix/>
          </a:blip>
          <a:srcRect b="0" l="0" r="0" t="0"/>
          <a:stretch/>
        </p:blipFill>
        <p:spPr>
          <a:xfrm>
            <a:off x="5573275" y="3784988"/>
            <a:ext cx="1479474" cy="1937893"/>
          </a:xfrm>
          <a:prstGeom prst="rect">
            <a:avLst/>
          </a:prstGeom>
          <a:noFill/>
          <a:ln>
            <a:noFill/>
          </a:ln>
        </p:spPr>
      </p:pic>
      <p:pic>
        <p:nvPicPr>
          <p:cNvPr id="149" name="Google Shape;149;g1b20411bd9d_0_24"/>
          <p:cNvPicPr preferRelativeResize="0"/>
          <p:nvPr/>
        </p:nvPicPr>
        <p:blipFill rotWithShape="1">
          <a:blip r:embed="rId9">
            <a:alphaModFix/>
          </a:blip>
          <a:srcRect b="0" l="0" r="0" t="0"/>
          <a:stretch/>
        </p:blipFill>
        <p:spPr>
          <a:xfrm>
            <a:off x="7473325" y="3784913"/>
            <a:ext cx="1479475" cy="1938037"/>
          </a:xfrm>
          <a:prstGeom prst="rect">
            <a:avLst/>
          </a:prstGeom>
          <a:noFill/>
          <a:ln>
            <a:noFill/>
          </a:ln>
        </p:spPr>
      </p:pic>
      <p:sp>
        <p:nvSpPr>
          <p:cNvPr id="150" name="Google Shape;150;g1b20411bd9d_0_24"/>
          <p:cNvSpPr txBox="1"/>
          <p:nvPr/>
        </p:nvSpPr>
        <p:spPr>
          <a:xfrm>
            <a:off x="3636500" y="5837600"/>
            <a:ext cx="1590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Mitch McConnell</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Republican Leader</a:t>
            </a:r>
            <a:endParaRPr b="0" i="0" sz="1400" u="none" cap="none" strike="noStrike">
              <a:solidFill>
                <a:srgbClr val="EFE8E6"/>
              </a:solidFill>
              <a:latin typeface="Garamond"/>
              <a:ea typeface="Garamond"/>
              <a:cs typeface="Garamond"/>
              <a:sym typeface="Garamond"/>
            </a:endParaRPr>
          </a:p>
        </p:txBody>
      </p:sp>
      <p:sp>
        <p:nvSpPr>
          <p:cNvPr id="151" name="Google Shape;151;g1b20411bd9d_0_24"/>
          <p:cNvSpPr txBox="1"/>
          <p:nvPr/>
        </p:nvSpPr>
        <p:spPr>
          <a:xfrm>
            <a:off x="5568013" y="5837600"/>
            <a:ext cx="1590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John Thune</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Republican Whip</a:t>
            </a:r>
            <a:endParaRPr b="0" i="0" sz="1400" u="none" cap="none" strike="noStrike">
              <a:solidFill>
                <a:srgbClr val="EFE8E6"/>
              </a:solidFill>
              <a:latin typeface="Garamond"/>
              <a:ea typeface="Garamond"/>
              <a:cs typeface="Garamond"/>
              <a:sym typeface="Garamond"/>
            </a:endParaRPr>
          </a:p>
        </p:txBody>
      </p:sp>
      <p:sp>
        <p:nvSpPr>
          <p:cNvPr id="152" name="Google Shape;152;g1b20411bd9d_0_24"/>
          <p:cNvSpPr txBox="1"/>
          <p:nvPr/>
        </p:nvSpPr>
        <p:spPr>
          <a:xfrm>
            <a:off x="7499538" y="5837600"/>
            <a:ext cx="1590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FE8E6"/>
                </a:solidFill>
                <a:latin typeface="Garamond"/>
                <a:ea typeface="Garamond"/>
                <a:cs typeface="Garamond"/>
                <a:sym typeface="Garamond"/>
              </a:rPr>
              <a:t>John Barrasso</a:t>
            </a:r>
            <a:endParaRPr b="1" i="0" sz="1400" u="none" cap="none" strike="noStrike">
              <a:solidFill>
                <a:srgbClr val="EFE8E6"/>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EFE8E6"/>
                </a:solidFill>
                <a:latin typeface="Garamond"/>
                <a:ea typeface="Garamond"/>
                <a:cs typeface="Garamond"/>
                <a:sym typeface="Garamond"/>
              </a:rPr>
              <a:t>Conference Chair</a:t>
            </a:r>
            <a:endParaRPr b="0" i="0" sz="1400" u="none" cap="none" strike="noStrike">
              <a:solidFill>
                <a:srgbClr val="EFE8E6"/>
              </a:solidFill>
              <a:latin typeface="Garamond"/>
              <a:ea typeface="Garamond"/>
              <a:cs typeface="Garamond"/>
              <a:sym typeface="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A35"/>
        </a:solidFill>
      </p:bgPr>
    </p:bg>
    <p:spTree>
      <p:nvGrpSpPr>
        <p:cNvPr id="157" name="Shape 157"/>
        <p:cNvGrpSpPr/>
        <p:nvPr/>
      </p:nvGrpSpPr>
      <p:grpSpPr>
        <a:xfrm>
          <a:off x="0" y="0"/>
          <a:ext cx="0" cy="0"/>
          <a:chOff x="0" y="0"/>
          <a:chExt cx="0" cy="0"/>
        </a:xfrm>
      </p:grpSpPr>
      <p:sp>
        <p:nvSpPr>
          <p:cNvPr id="158" name="Google Shape;158;g1bd50472d22_0_11"/>
          <p:cNvSpPr txBox="1"/>
          <p:nvPr>
            <p:ph type="title"/>
          </p:nvPr>
        </p:nvSpPr>
        <p:spPr>
          <a:xfrm>
            <a:off x="897425" y="1810150"/>
            <a:ext cx="5368500" cy="2655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rgbClr val="BBA276"/>
                </a:solidFill>
                <a:latin typeface="Garamond"/>
                <a:ea typeface="Garamond"/>
                <a:cs typeface="Garamond"/>
                <a:sym typeface="Garamond"/>
              </a:rPr>
              <a:t>The Political Landscape</a:t>
            </a:r>
            <a:endParaRPr b="1">
              <a:solidFill>
                <a:srgbClr val="BBA276"/>
              </a:solidFill>
              <a:latin typeface="Garamond"/>
              <a:ea typeface="Garamond"/>
              <a:cs typeface="Garamond"/>
              <a:sym typeface="Garamond"/>
            </a:endParaRPr>
          </a:p>
        </p:txBody>
      </p:sp>
      <p:sp>
        <p:nvSpPr>
          <p:cNvPr id="159" name="Google Shape;159;g1bd50472d22_0_11"/>
          <p:cNvSpPr/>
          <p:nvPr/>
        </p:nvSpPr>
        <p:spPr>
          <a:xfrm>
            <a:off x="7440700" y="0"/>
            <a:ext cx="3003300" cy="6858000"/>
          </a:xfrm>
          <a:prstGeom prst="rect">
            <a:avLst/>
          </a:prstGeom>
          <a:solidFill>
            <a:srgbClr val="C2BBA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id="160" name="Google Shape;160;g1bd50472d22_0_11"/>
          <p:cNvPicPr preferRelativeResize="0"/>
          <p:nvPr/>
        </p:nvPicPr>
        <p:blipFill rotWithShape="1">
          <a:blip r:embed="rId3">
            <a:alphaModFix/>
          </a:blip>
          <a:srcRect b="0" l="0" r="0" t="0"/>
          <a:stretch/>
        </p:blipFill>
        <p:spPr>
          <a:xfrm>
            <a:off x="5742491" y="2230500"/>
            <a:ext cx="6179610" cy="2655300"/>
          </a:xfrm>
          <a:prstGeom prst="rect">
            <a:avLst/>
          </a:prstGeom>
          <a:noFill/>
          <a:ln cap="flat" cmpd="sng" w="152400">
            <a:solidFill>
              <a:srgbClr val="222A35"/>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A35"/>
        </a:solidFill>
      </p:bgPr>
    </p:bg>
    <p:spTree>
      <p:nvGrpSpPr>
        <p:cNvPr id="164" name="Shape 164"/>
        <p:cNvGrpSpPr/>
        <p:nvPr/>
      </p:nvGrpSpPr>
      <p:grpSpPr>
        <a:xfrm>
          <a:off x="0" y="0"/>
          <a:ext cx="0" cy="0"/>
          <a:chOff x="0" y="0"/>
          <a:chExt cx="0" cy="0"/>
        </a:xfrm>
      </p:grpSpPr>
      <p:pic>
        <p:nvPicPr>
          <p:cNvPr id="165" name="Google Shape;165;p6"/>
          <p:cNvPicPr preferRelativeResize="0"/>
          <p:nvPr/>
        </p:nvPicPr>
        <p:blipFill rotWithShape="1">
          <a:blip r:embed="rId3">
            <a:alphaModFix amt="67000"/>
          </a:blip>
          <a:srcRect b="31403" l="0" r="3707" t="10869"/>
          <a:stretch/>
        </p:blipFill>
        <p:spPr>
          <a:xfrm>
            <a:off x="0" y="0"/>
            <a:ext cx="12192000" cy="3483850"/>
          </a:xfrm>
          <a:prstGeom prst="rect">
            <a:avLst/>
          </a:prstGeom>
          <a:noFill/>
          <a:ln>
            <a:noFill/>
          </a:ln>
          <a:effectLst>
            <a:reflection blurRad="0" dir="0" dist="0" endA="0" endPos="30000" fadeDir="5400012" kx="0" rotWithShape="0" algn="bl" stPos="0" sy="-100000" ky="0"/>
          </a:effectLst>
        </p:spPr>
      </p:pic>
      <p:sp>
        <p:nvSpPr>
          <p:cNvPr id="166" name="Google Shape;166;p6"/>
          <p:cNvSpPr txBox="1"/>
          <p:nvPr>
            <p:ph type="title"/>
          </p:nvPr>
        </p:nvSpPr>
        <p:spPr>
          <a:xfrm>
            <a:off x="598350" y="903700"/>
            <a:ext cx="10995300" cy="1492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900"/>
              <a:buFont typeface="Arial"/>
              <a:buNone/>
            </a:pPr>
            <a:r>
              <a:rPr b="1" lang="en-US" sz="4600">
                <a:solidFill>
                  <a:schemeClr val="lt1"/>
                </a:solidFill>
                <a:latin typeface="Garamond"/>
                <a:ea typeface="Garamond"/>
                <a:cs typeface="Garamond"/>
                <a:sym typeface="Garamond"/>
              </a:rPr>
              <a:t>Major Themes</a:t>
            </a:r>
            <a:endParaRPr b="1" sz="4600">
              <a:solidFill>
                <a:schemeClr val="lt1"/>
              </a:solidFill>
              <a:latin typeface="Garamond"/>
              <a:ea typeface="Garamond"/>
              <a:cs typeface="Garamond"/>
              <a:sym typeface="Garamond"/>
            </a:endParaRPr>
          </a:p>
        </p:txBody>
      </p:sp>
      <p:sp>
        <p:nvSpPr>
          <p:cNvPr id="167" name="Google Shape;167;p6"/>
          <p:cNvSpPr txBox="1"/>
          <p:nvPr/>
        </p:nvSpPr>
        <p:spPr>
          <a:xfrm>
            <a:off x="1790750" y="5893750"/>
            <a:ext cx="566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8" name="Google Shape;168;p6"/>
          <p:cNvSpPr txBox="1"/>
          <p:nvPr/>
        </p:nvSpPr>
        <p:spPr>
          <a:xfrm>
            <a:off x="478200" y="2294200"/>
            <a:ext cx="11235600" cy="4243800"/>
          </a:xfrm>
          <a:prstGeom prst="rect">
            <a:avLst/>
          </a:prstGeom>
          <a:solidFill>
            <a:srgbClr val="C2BBA6"/>
          </a:solidFill>
          <a:ln cap="flat" cmpd="sng" w="38100">
            <a:solidFill>
              <a:srgbClr val="222A35"/>
            </a:solidFill>
            <a:prstDash val="solid"/>
            <a:round/>
            <a:headEnd len="sm" w="sm" type="none"/>
            <a:tailEnd len="sm" w="sm" type="none"/>
          </a:ln>
        </p:spPr>
        <p:txBody>
          <a:bodyPr anchorCtr="0" anchor="ctr" bIns="45700" lIns="91425" spcFirstLastPara="1" rIns="91425" wrap="square" tIns="45700">
            <a:noAutofit/>
          </a:bodyPr>
          <a:lstStyle/>
          <a:p>
            <a:pPr indent="-374650" lvl="0" marL="457200" marR="0" rtl="0" algn="l">
              <a:lnSpc>
                <a:spcPct val="100000"/>
              </a:lnSpc>
              <a:spcBef>
                <a:spcPts val="0"/>
              </a:spcBef>
              <a:spcAft>
                <a:spcPts val="0"/>
              </a:spcAft>
              <a:buClr>
                <a:schemeClr val="dk1"/>
              </a:buClr>
              <a:buSzPts val="2300"/>
              <a:buFont typeface="Garamond"/>
              <a:buChar char="●"/>
            </a:pPr>
            <a:r>
              <a:rPr b="1" i="0" lang="en-US" sz="2300" u="none" cap="none" strike="noStrike">
                <a:solidFill>
                  <a:schemeClr val="dk1"/>
                </a:solidFill>
                <a:latin typeface="Garamond"/>
                <a:ea typeface="Garamond"/>
                <a:cs typeface="Garamond"/>
                <a:sym typeface="Garamond"/>
              </a:rPr>
              <a:t>Republicans</a:t>
            </a:r>
            <a:r>
              <a:rPr b="0" i="0" lang="en-US" sz="2300" u="none" cap="none" strike="noStrike">
                <a:solidFill>
                  <a:schemeClr val="dk1"/>
                </a:solidFill>
                <a:latin typeface="Garamond"/>
                <a:ea typeface="Garamond"/>
                <a:cs typeface="Garamond"/>
                <a:sym typeface="Garamond"/>
              </a:rPr>
              <a:t>: Managing intra-party political divisions between moderate and MAGA factions  </a:t>
            </a:r>
            <a:endParaRPr b="0" i="0" sz="2300" u="none" cap="none" strike="noStrike">
              <a:solidFill>
                <a:schemeClr val="dk1"/>
              </a:solidFill>
              <a:latin typeface="Garamond"/>
              <a:ea typeface="Garamond"/>
              <a:cs typeface="Garamond"/>
              <a:sym typeface="Garamond"/>
            </a:endParaRPr>
          </a:p>
          <a:p>
            <a:pPr indent="-374650" lvl="0" marL="457200" marR="0" rtl="0" algn="l">
              <a:lnSpc>
                <a:spcPct val="100000"/>
              </a:lnSpc>
              <a:spcBef>
                <a:spcPts val="0"/>
              </a:spcBef>
              <a:spcAft>
                <a:spcPts val="0"/>
              </a:spcAft>
              <a:buClr>
                <a:schemeClr val="dk1"/>
              </a:buClr>
              <a:buSzPts val="2300"/>
              <a:buFont typeface="Garamond"/>
              <a:buChar char="●"/>
            </a:pPr>
            <a:r>
              <a:rPr b="1" i="0" lang="en-US" sz="2300" u="none" cap="none" strike="noStrike">
                <a:solidFill>
                  <a:schemeClr val="dk1"/>
                </a:solidFill>
                <a:latin typeface="Garamond"/>
                <a:ea typeface="Garamond"/>
                <a:cs typeface="Garamond"/>
                <a:sym typeface="Garamond"/>
              </a:rPr>
              <a:t>Democrats:</a:t>
            </a:r>
            <a:r>
              <a:rPr b="0" i="0" lang="en-US" sz="2300" u="none" cap="none" strike="noStrike">
                <a:solidFill>
                  <a:schemeClr val="dk1"/>
                </a:solidFill>
                <a:latin typeface="Garamond"/>
                <a:ea typeface="Garamond"/>
                <a:cs typeface="Garamond"/>
                <a:sym typeface="Garamond"/>
              </a:rPr>
              <a:t> Protecting IRA and IIJA, fighting pressure to cut spending, highlighting victories, and fighting Trump</a:t>
            </a:r>
            <a:endParaRPr b="0" i="0" sz="2300" u="none" cap="none" strike="noStrike">
              <a:solidFill>
                <a:schemeClr val="dk1"/>
              </a:solidFill>
              <a:latin typeface="Garamond"/>
              <a:ea typeface="Garamond"/>
              <a:cs typeface="Garamond"/>
              <a:sym typeface="Garamond"/>
            </a:endParaRPr>
          </a:p>
          <a:p>
            <a:pPr indent="-374650" lvl="0" marL="457200" marR="0" rtl="0" algn="l">
              <a:lnSpc>
                <a:spcPct val="100000"/>
              </a:lnSpc>
              <a:spcBef>
                <a:spcPts val="0"/>
              </a:spcBef>
              <a:spcAft>
                <a:spcPts val="0"/>
              </a:spcAft>
              <a:buClr>
                <a:schemeClr val="dk1"/>
              </a:buClr>
              <a:buSzPts val="2300"/>
              <a:buFont typeface="Calibri"/>
              <a:buChar char="●"/>
            </a:pPr>
            <a:r>
              <a:rPr b="1" i="0" lang="en-US" sz="2300" u="none" cap="none" strike="noStrike">
                <a:solidFill>
                  <a:schemeClr val="dk1"/>
                </a:solidFill>
                <a:latin typeface="Garamond"/>
                <a:ea typeface="Garamond"/>
                <a:cs typeface="Garamond"/>
                <a:sym typeface="Garamond"/>
              </a:rPr>
              <a:t>End of the Power Sharing Agreement in the Senate: </a:t>
            </a:r>
            <a:r>
              <a:rPr b="0" i="0" lang="en-US" sz="2300" u="none" cap="none" strike="noStrike">
                <a:solidFill>
                  <a:schemeClr val="dk1"/>
                </a:solidFill>
                <a:latin typeface="Garamond"/>
                <a:ea typeface="Garamond"/>
                <a:cs typeface="Garamond"/>
                <a:sym typeface="Garamond"/>
              </a:rPr>
              <a:t>With </a:t>
            </a:r>
            <a:r>
              <a:rPr b="0" i="0" lang="en-US" sz="2300" u="none" cap="none" strike="noStrike">
                <a:solidFill>
                  <a:schemeClr val="dk1"/>
                </a:solidFill>
                <a:latin typeface="Garamond"/>
                <a:ea typeface="Garamond"/>
                <a:cs typeface="Garamond"/>
                <a:sym typeface="Garamond"/>
                <a:extLst>
                  <a:ext uri="http://customooxmlschemas.google.com/">
                    <go:slidesCustomData xmlns:go="http://customooxmlschemas.google.com/" textRoundtripDataId="0"/>
                  </a:ext>
                </a:extLst>
              </a:rPr>
              <a:t>Warnock winning GA,</a:t>
            </a:r>
            <a:r>
              <a:rPr b="0" i="0" lang="en-US" sz="2300" u="none" cap="none" strike="noStrike">
                <a:solidFill>
                  <a:schemeClr val="dk1"/>
                </a:solidFill>
                <a:latin typeface="Garamond"/>
                <a:ea typeface="Garamond"/>
                <a:cs typeface="Garamond"/>
                <a:sym typeface="Garamond"/>
              </a:rPr>
              <a:t> Democrats get a majority of committee seats, which will make advancing nominations and bills out of committee easier; also gives Dems greater subpoena authority.</a:t>
            </a:r>
            <a:endParaRPr b="0" i="0" sz="2300" u="none" cap="none" strike="noStrike">
              <a:solidFill>
                <a:schemeClr val="dk1"/>
              </a:solidFill>
              <a:latin typeface="Garamond"/>
              <a:ea typeface="Garamond"/>
              <a:cs typeface="Garamond"/>
              <a:sym typeface="Garamond"/>
            </a:endParaRPr>
          </a:p>
          <a:p>
            <a:pPr indent="-374650" lvl="0" marL="457200" marR="0" rtl="0" algn="l">
              <a:lnSpc>
                <a:spcPct val="100000"/>
              </a:lnSpc>
              <a:spcBef>
                <a:spcPts val="0"/>
              </a:spcBef>
              <a:spcAft>
                <a:spcPts val="0"/>
              </a:spcAft>
              <a:buClr>
                <a:schemeClr val="dk1"/>
              </a:buClr>
              <a:buSzPts val="2300"/>
              <a:buFont typeface="Garamond"/>
              <a:buChar char="●"/>
            </a:pPr>
            <a:r>
              <a:rPr b="1" i="0" lang="en-US" sz="2300" u="none" cap="none" strike="noStrike">
                <a:solidFill>
                  <a:schemeClr val="dk1"/>
                </a:solidFill>
                <a:latin typeface="Garamond"/>
                <a:ea typeface="Garamond"/>
                <a:cs typeface="Garamond"/>
                <a:sym typeface="Garamond"/>
              </a:rPr>
              <a:t>Debt Limit and Government Funding</a:t>
            </a:r>
            <a:endParaRPr b="1" i="0" sz="2300" u="none" cap="none" strike="noStrike">
              <a:solidFill>
                <a:schemeClr val="dk1"/>
              </a:solidFill>
              <a:latin typeface="Garamond"/>
              <a:ea typeface="Garamond"/>
              <a:cs typeface="Garamond"/>
              <a:sym typeface="Garamond"/>
            </a:endParaRPr>
          </a:p>
          <a:p>
            <a:pPr indent="-374650" lvl="0" marL="457200" marR="0" rtl="0" algn="l">
              <a:lnSpc>
                <a:spcPct val="100000"/>
              </a:lnSpc>
              <a:spcBef>
                <a:spcPts val="0"/>
              </a:spcBef>
              <a:spcAft>
                <a:spcPts val="0"/>
              </a:spcAft>
              <a:buClr>
                <a:schemeClr val="dk1"/>
              </a:buClr>
              <a:buSzPts val="2300"/>
              <a:buFont typeface="Garamond"/>
              <a:buChar char="●"/>
            </a:pPr>
            <a:r>
              <a:rPr b="1" i="0" lang="en-US" sz="2300" u="none" cap="none" strike="noStrike">
                <a:solidFill>
                  <a:schemeClr val="dk1"/>
                </a:solidFill>
                <a:latin typeface="Garamond"/>
                <a:ea typeface="Garamond"/>
                <a:cs typeface="Garamond"/>
                <a:sym typeface="Garamond"/>
              </a:rPr>
              <a:t>2024 Presidential Campaign</a:t>
            </a:r>
            <a:endParaRPr b="1" i="0" sz="2300" u="none" cap="none" strike="noStrike">
              <a:solidFill>
                <a:schemeClr val="dk1"/>
              </a:solidFill>
              <a:latin typeface="Garamond"/>
              <a:ea typeface="Garamond"/>
              <a:cs typeface="Garamond"/>
              <a:sym typeface="Garamond"/>
            </a:endParaRPr>
          </a:p>
          <a:p>
            <a:pPr indent="-374650" lvl="0" marL="457200" marR="0" rtl="0" algn="l">
              <a:lnSpc>
                <a:spcPct val="100000"/>
              </a:lnSpc>
              <a:spcBef>
                <a:spcPts val="0"/>
              </a:spcBef>
              <a:spcAft>
                <a:spcPts val="0"/>
              </a:spcAft>
              <a:buClr>
                <a:schemeClr val="dk1"/>
              </a:buClr>
              <a:buSzPts val="2300"/>
              <a:buFont typeface="Garamond"/>
              <a:buChar char="●"/>
            </a:pPr>
            <a:r>
              <a:rPr b="1" i="0" lang="en-US" sz="2300" u="none" cap="none" strike="noStrike">
                <a:solidFill>
                  <a:schemeClr val="dk1"/>
                </a:solidFill>
                <a:latin typeface="Garamond"/>
                <a:ea typeface="Garamond"/>
                <a:cs typeface="Garamond"/>
                <a:sym typeface="Garamond"/>
              </a:rPr>
              <a:t>Wildcards: </a:t>
            </a:r>
            <a:r>
              <a:rPr lang="en-US" sz="2300">
                <a:solidFill>
                  <a:schemeClr val="dk1"/>
                </a:solidFill>
                <a:latin typeface="Garamond"/>
                <a:ea typeface="Garamond"/>
                <a:cs typeface="Garamond"/>
                <a:sym typeface="Garamond"/>
              </a:rPr>
              <a:t>Speaker McCarthy’s power</a:t>
            </a:r>
            <a:r>
              <a:rPr b="0" i="0" lang="en-US" sz="2300" u="none" cap="none" strike="noStrike">
                <a:solidFill>
                  <a:schemeClr val="dk1"/>
                </a:solidFill>
                <a:latin typeface="Garamond"/>
                <a:ea typeface="Garamond"/>
                <a:cs typeface="Garamond"/>
                <a:sym typeface="Garamond"/>
              </a:rPr>
              <a:t>; Possible charges against Trump; Energy prices and inflation; War in Ukraine continues</a:t>
            </a:r>
            <a:endParaRPr b="0" i="0" sz="3300" u="none" cap="none" strike="noStrike">
              <a:solidFill>
                <a:schemeClr val="dk1"/>
              </a:solidFill>
              <a:latin typeface="Garamond"/>
              <a:ea typeface="Garamond"/>
              <a:cs typeface="Garamond"/>
              <a:sym typeface="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A35"/>
        </a:solidFill>
      </p:bgPr>
    </p:bg>
    <p:spTree>
      <p:nvGrpSpPr>
        <p:cNvPr id="172" name="Shape 172"/>
        <p:cNvGrpSpPr/>
        <p:nvPr/>
      </p:nvGrpSpPr>
      <p:grpSpPr>
        <a:xfrm>
          <a:off x="0" y="0"/>
          <a:ext cx="0" cy="0"/>
          <a:chOff x="0" y="0"/>
          <a:chExt cx="0" cy="0"/>
        </a:xfrm>
      </p:grpSpPr>
      <p:pic>
        <p:nvPicPr>
          <p:cNvPr id="173" name="Google Shape;173;g1b20411bd9d_0_43"/>
          <p:cNvPicPr preferRelativeResize="0"/>
          <p:nvPr/>
        </p:nvPicPr>
        <p:blipFill rotWithShape="1">
          <a:blip r:embed="rId3">
            <a:alphaModFix amt="67000"/>
          </a:blip>
          <a:srcRect b="23322" l="0" r="3707" t="10678"/>
          <a:stretch/>
        </p:blipFill>
        <p:spPr>
          <a:xfrm>
            <a:off x="0" y="0"/>
            <a:ext cx="12192000" cy="3983100"/>
          </a:xfrm>
          <a:prstGeom prst="rect">
            <a:avLst/>
          </a:prstGeom>
          <a:noFill/>
          <a:ln>
            <a:noFill/>
          </a:ln>
          <a:effectLst>
            <a:reflection blurRad="0" dir="0" dist="0" endA="0" endPos="30000" fadeDir="5400012" kx="0" rotWithShape="0" algn="bl" stPos="0" sy="-100000" ky="0"/>
          </a:effectLst>
        </p:spPr>
      </p:pic>
      <p:sp>
        <p:nvSpPr>
          <p:cNvPr id="174" name="Google Shape;174;g1b20411bd9d_0_43"/>
          <p:cNvSpPr txBox="1"/>
          <p:nvPr>
            <p:ph type="title"/>
          </p:nvPr>
        </p:nvSpPr>
        <p:spPr>
          <a:xfrm>
            <a:off x="684975" y="1690275"/>
            <a:ext cx="4853100" cy="983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900"/>
              <a:buFont typeface="Arial"/>
              <a:buNone/>
            </a:pPr>
            <a:r>
              <a:rPr b="1" lang="en-US" sz="3600">
                <a:solidFill>
                  <a:schemeClr val="lt1"/>
                </a:solidFill>
                <a:latin typeface="Garamond"/>
                <a:ea typeface="Garamond"/>
                <a:cs typeface="Garamond"/>
                <a:sym typeface="Garamond"/>
              </a:rPr>
              <a:t>Senate Democrats</a:t>
            </a:r>
            <a:endParaRPr b="1" sz="3600">
              <a:solidFill>
                <a:schemeClr val="lt1"/>
              </a:solidFill>
              <a:latin typeface="Garamond"/>
              <a:ea typeface="Garamond"/>
              <a:cs typeface="Garamond"/>
              <a:sym typeface="Garamond"/>
            </a:endParaRPr>
          </a:p>
        </p:txBody>
      </p:sp>
      <p:sp>
        <p:nvSpPr>
          <p:cNvPr id="175" name="Google Shape;175;g1b20411bd9d_0_43"/>
          <p:cNvSpPr txBox="1"/>
          <p:nvPr/>
        </p:nvSpPr>
        <p:spPr>
          <a:xfrm>
            <a:off x="1790750" y="5893750"/>
            <a:ext cx="566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6" name="Google Shape;176;g1b20411bd9d_0_43"/>
          <p:cNvSpPr txBox="1"/>
          <p:nvPr/>
        </p:nvSpPr>
        <p:spPr>
          <a:xfrm>
            <a:off x="433725" y="2844175"/>
            <a:ext cx="5355600" cy="3521700"/>
          </a:xfrm>
          <a:prstGeom prst="rect">
            <a:avLst/>
          </a:prstGeom>
          <a:solidFill>
            <a:srgbClr val="C2BBA6"/>
          </a:solidFill>
          <a:ln cap="flat" cmpd="sng" w="38100">
            <a:solidFill>
              <a:srgbClr val="222A35"/>
            </a:solidFill>
            <a:prstDash val="solid"/>
            <a:round/>
            <a:headEnd len="sm" w="sm" type="none"/>
            <a:tailEnd len="sm" w="sm" type="none"/>
          </a:ln>
        </p:spPr>
        <p:txBody>
          <a:bodyPr anchorCtr="0" anchor="ctr"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Font typeface="Garamond"/>
              <a:buChar char="●"/>
            </a:pPr>
            <a:r>
              <a:rPr b="0" i="0" lang="en-US" sz="2200" u="none" cap="none" strike="noStrike">
                <a:solidFill>
                  <a:schemeClr val="dk1"/>
                </a:solidFill>
                <a:latin typeface="Garamond"/>
                <a:ea typeface="Garamond"/>
                <a:cs typeface="Garamond"/>
                <a:sym typeface="Garamond"/>
              </a:rPr>
              <a:t>Bipartisan Base Hits and messaging bills</a:t>
            </a:r>
            <a:endParaRPr b="0" i="0" sz="2200" u="none" cap="none" strike="noStrike">
              <a:solidFill>
                <a:schemeClr val="dk1"/>
              </a:solidFill>
              <a:latin typeface="Garamond"/>
              <a:ea typeface="Garamond"/>
              <a:cs typeface="Garamond"/>
              <a:sym typeface="Garamond"/>
            </a:endParaRPr>
          </a:p>
          <a:p>
            <a:pPr indent="-368300" lvl="0" marL="457200" marR="0" rtl="0" algn="l">
              <a:lnSpc>
                <a:spcPct val="100000"/>
              </a:lnSpc>
              <a:spcBef>
                <a:spcPts val="0"/>
              </a:spcBef>
              <a:spcAft>
                <a:spcPts val="0"/>
              </a:spcAft>
              <a:buClr>
                <a:schemeClr val="dk1"/>
              </a:buClr>
              <a:buSzPts val="2200"/>
              <a:buFont typeface="Garamond"/>
              <a:buChar char="●"/>
            </a:pPr>
            <a:r>
              <a:rPr b="0" i="0" lang="en-US" sz="2200" u="none" cap="none" strike="noStrike">
                <a:solidFill>
                  <a:schemeClr val="dk1"/>
                </a:solidFill>
                <a:latin typeface="Garamond"/>
                <a:ea typeface="Garamond"/>
                <a:cs typeface="Garamond"/>
                <a:sym typeface="Garamond"/>
              </a:rPr>
              <a:t>“Must Do” bills</a:t>
            </a:r>
            <a:endParaRPr b="0" i="0" sz="2200" u="none" cap="none" strike="noStrike">
              <a:solidFill>
                <a:schemeClr val="dk1"/>
              </a:solidFill>
              <a:latin typeface="Garamond"/>
              <a:ea typeface="Garamond"/>
              <a:cs typeface="Garamond"/>
              <a:sym typeface="Garamond"/>
            </a:endParaRPr>
          </a:p>
          <a:p>
            <a:pPr indent="-368300" lvl="1" marL="914400" marR="0" rtl="0" algn="l">
              <a:lnSpc>
                <a:spcPct val="100000"/>
              </a:lnSpc>
              <a:spcBef>
                <a:spcPts val="0"/>
              </a:spcBef>
              <a:spcAft>
                <a:spcPts val="0"/>
              </a:spcAft>
              <a:buClr>
                <a:schemeClr val="dk1"/>
              </a:buClr>
              <a:buSzPts val="2200"/>
              <a:buFont typeface="Garamond"/>
              <a:buChar char="o"/>
            </a:pPr>
            <a:r>
              <a:rPr lang="en-US" sz="2200">
                <a:solidFill>
                  <a:schemeClr val="dk1"/>
                </a:solidFill>
                <a:latin typeface="Garamond"/>
                <a:ea typeface="Garamond"/>
                <a:cs typeface="Garamond"/>
                <a:sym typeface="Garamond"/>
              </a:rPr>
              <a:t>Government funding and debt limit</a:t>
            </a:r>
            <a:endParaRPr sz="2200">
              <a:solidFill>
                <a:schemeClr val="dk1"/>
              </a:solidFill>
              <a:latin typeface="Garamond"/>
              <a:ea typeface="Garamond"/>
              <a:cs typeface="Garamond"/>
              <a:sym typeface="Garamond"/>
            </a:endParaRPr>
          </a:p>
          <a:p>
            <a:pPr indent="-368300" lvl="1" marL="914400" marR="0" rtl="0" algn="l">
              <a:lnSpc>
                <a:spcPct val="100000"/>
              </a:lnSpc>
              <a:spcBef>
                <a:spcPts val="0"/>
              </a:spcBef>
              <a:spcAft>
                <a:spcPts val="0"/>
              </a:spcAft>
              <a:buClr>
                <a:schemeClr val="dk1"/>
              </a:buClr>
              <a:buSzPts val="2200"/>
              <a:buFont typeface="Garamond"/>
              <a:buChar char="o"/>
            </a:pPr>
            <a:r>
              <a:rPr b="0" i="0" lang="en-US" sz="2200" u="none" cap="none" strike="noStrike">
                <a:solidFill>
                  <a:schemeClr val="dk1"/>
                </a:solidFill>
                <a:latin typeface="Garamond"/>
                <a:ea typeface="Garamond"/>
                <a:cs typeface="Garamond"/>
                <a:sym typeface="Garamond"/>
              </a:rPr>
              <a:t>Farm Bill (2023)</a:t>
            </a:r>
            <a:endParaRPr b="0" i="0" sz="2200" u="none" cap="none" strike="noStrike">
              <a:solidFill>
                <a:schemeClr val="dk1"/>
              </a:solidFill>
              <a:latin typeface="Garamond"/>
              <a:ea typeface="Garamond"/>
              <a:cs typeface="Garamond"/>
              <a:sym typeface="Garamond"/>
            </a:endParaRPr>
          </a:p>
          <a:p>
            <a:pPr indent="-368300" lvl="1" marL="914400" marR="0" rtl="0" algn="l">
              <a:lnSpc>
                <a:spcPct val="100000"/>
              </a:lnSpc>
              <a:spcBef>
                <a:spcPts val="0"/>
              </a:spcBef>
              <a:spcAft>
                <a:spcPts val="0"/>
              </a:spcAft>
              <a:buClr>
                <a:schemeClr val="dk1"/>
              </a:buClr>
              <a:buSzPts val="2200"/>
              <a:buFont typeface="Garamond"/>
              <a:buChar char="o"/>
            </a:pPr>
            <a:r>
              <a:rPr b="0" i="0" lang="en-US" sz="2200" u="none" cap="none" strike="noStrike">
                <a:solidFill>
                  <a:schemeClr val="dk1"/>
                </a:solidFill>
                <a:latin typeface="Garamond"/>
                <a:ea typeface="Garamond"/>
                <a:cs typeface="Garamond"/>
                <a:sym typeface="Garamond"/>
              </a:rPr>
              <a:t>FAA Reauthorizations (2023)</a:t>
            </a:r>
            <a:endParaRPr b="0" i="0" sz="2200" u="none" cap="none" strike="noStrike">
              <a:solidFill>
                <a:schemeClr val="dk1"/>
              </a:solidFill>
              <a:latin typeface="Garamond"/>
              <a:ea typeface="Garamond"/>
              <a:cs typeface="Garamond"/>
              <a:sym typeface="Garamond"/>
            </a:endParaRPr>
          </a:p>
          <a:p>
            <a:pPr indent="-368300" lvl="0" marL="457200" marR="0" rtl="0" algn="l">
              <a:lnSpc>
                <a:spcPct val="100000"/>
              </a:lnSpc>
              <a:spcBef>
                <a:spcPts val="0"/>
              </a:spcBef>
              <a:spcAft>
                <a:spcPts val="0"/>
              </a:spcAft>
              <a:buClr>
                <a:schemeClr val="dk1"/>
              </a:buClr>
              <a:buSzPts val="2200"/>
              <a:buFont typeface="Garamond"/>
              <a:buChar char="●"/>
            </a:pPr>
            <a:r>
              <a:rPr b="0" i="0" lang="en-US" sz="2200" u="none" cap="none" strike="noStrike">
                <a:solidFill>
                  <a:schemeClr val="dk1"/>
                </a:solidFill>
                <a:latin typeface="Garamond"/>
                <a:ea typeface="Garamond"/>
                <a:cs typeface="Garamond"/>
                <a:sym typeface="Garamond"/>
              </a:rPr>
              <a:t>Tax Extenders - potential to extend Child Tax Credit</a:t>
            </a:r>
            <a:endParaRPr b="0" i="0" sz="2200" u="none" cap="none" strike="noStrike">
              <a:solidFill>
                <a:schemeClr val="dk1"/>
              </a:solidFill>
              <a:latin typeface="Garamond"/>
              <a:ea typeface="Garamond"/>
              <a:cs typeface="Garamond"/>
              <a:sym typeface="Garamond"/>
            </a:endParaRPr>
          </a:p>
          <a:p>
            <a:pPr indent="-368300" lvl="0" marL="457200" marR="0" rtl="0" algn="l">
              <a:lnSpc>
                <a:spcPct val="100000"/>
              </a:lnSpc>
              <a:spcBef>
                <a:spcPts val="0"/>
              </a:spcBef>
              <a:spcAft>
                <a:spcPts val="0"/>
              </a:spcAft>
              <a:buClr>
                <a:schemeClr val="dk1"/>
              </a:buClr>
              <a:buSzPts val="2200"/>
              <a:buFont typeface="Garamond"/>
              <a:buChar char="●"/>
            </a:pPr>
            <a:r>
              <a:rPr b="0" i="0" lang="en-US" sz="2200" u="none" cap="none" strike="noStrike">
                <a:solidFill>
                  <a:schemeClr val="dk1"/>
                </a:solidFill>
                <a:latin typeface="Garamond"/>
                <a:ea typeface="Garamond"/>
                <a:cs typeface="Garamond"/>
                <a:sym typeface="Garamond"/>
              </a:rPr>
              <a:t>Confirm Judges and Exec Branch Nominations</a:t>
            </a:r>
            <a:endParaRPr b="0" i="0" sz="2200" u="none" cap="none" strike="noStrike">
              <a:solidFill>
                <a:schemeClr val="dk1"/>
              </a:solidFill>
              <a:latin typeface="Garamond"/>
              <a:ea typeface="Garamond"/>
              <a:cs typeface="Garamond"/>
              <a:sym typeface="Garamond"/>
            </a:endParaRPr>
          </a:p>
        </p:txBody>
      </p:sp>
      <p:sp>
        <p:nvSpPr>
          <p:cNvPr id="177" name="Google Shape;177;g1b20411bd9d_0_43"/>
          <p:cNvSpPr txBox="1"/>
          <p:nvPr/>
        </p:nvSpPr>
        <p:spPr>
          <a:xfrm>
            <a:off x="6626950" y="1812525"/>
            <a:ext cx="4992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Garamond"/>
                <a:ea typeface="Garamond"/>
                <a:cs typeface="Garamond"/>
                <a:sym typeface="Garamond"/>
              </a:rPr>
              <a:t>House Republicans</a:t>
            </a:r>
            <a:endParaRPr b="1" i="0" sz="3600" u="none" cap="none" strike="noStrike">
              <a:solidFill>
                <a:schemeClr val="lt1"/>
              </a:solidFill>
              <a:latin typeface="Garamond"/>
              <a:ea typeface="Garamond"/>
              <a:cs typeface="Garamond"/>
              <a:sym typeface="Garamond"/>
            </a:endParaRPr>
          </a:p>
        </p:txBody>
      </p:sp>
      <p:sp>
        <p:nvSpPr>
          <p:cNvPr id="178" name="Google Shape;178;g1b20411bd9d_0_43"/>
          <p:cNvSpPr txBox="1"/>
          <p:nvPr/>
        </p:nvSpPr>
        <p:spPr>
          <a:xfrm>
            <a:off x="6445600" y="2844175"/>
            <a:ext cx="5355600" cy="3521700"/>
          </a:xfrm>
          <a:prstGeom prst="rect">
            <a:avLst/>
          </a:prstGeom>
          <a:solidFill>
            <a:srgbClr val="C2BBA6"/>
          </a:solidFill>
          <a:ln cap="flat" cmpd="sng" w="38100">
            <a:solidFill>
              <a:srgbClr val="222A35"/>
            </a:solidFill>
            <a:prstDash val="solid"/>
            <a:round/>
            <a:headEnd len="sm" w="sm" type="none"/>
            <a:tailEnd len="sm" w="sm" type="none"/>
          </a:ln>
        </p:spPr>
        <p:txBody>
          <a:bodyPr anchorCtr="0" anchor="ctr"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Font typeface="Garamond"/>
              <a:buChar char="●"/>
            </a:pPr>
            <a:r>
              <a:rPr b="0" i="0" lang="en-US" sz="2200" u="none" cap="none" strike="noStrike">
                <a:solidFill>
                  <a:schemeClr val="dk1"/>
                </a:solidFill>
                <a:latin typeface="Garamond"/>
                <a:ea typeface="Garamond"/>
                <a:cs typeface="Garamond"/>
                <a:sym typeface="Garamond"/>
              </a:rPr>
              <a:t>“</a:t>
            </a:r>
            <a:r>
              <a:rPr b="0" i="0" lang="en-US" sz="2200" u="none" cap="none" strike="noStrike">
                <a:solidFill>
                  <a:schemeClr val="dk1"/>
                </a:solidFill>
                <a:uFill>
                  <a:noFill/>
                </a:uFill>
                <a:latin typeface="Garamond"/>
                <a:ea typeface="Garamond"/>
                <a:cs typeface="Garamond"/>
                <a:sym typeface="Garamond"/>
                <a:hlinkClick r:id="rId4">
                  <a:extLst>
                    <a:ext uri="{A12FA001-AC4F-418D-AE19-62706E023703}">
                      <ahyp:hlinkClr val="tx"/>
                    </a:ext>
                  </a:extLst>
                </a:hlinkClick>
              </a:rPr>
              <a:t>Commitment to America</a:t>
            </a:r>
            <a:r>
              <a:rPr b="0" i="0" lang="en-US" sz="2200" u="none" cap="none" strike="noStrike">
                <a:solidFill>
                  <a:schemeClr val="dk1"/>
                </a:solidFill>
                <a:latin typeface="Garamond"/>
                <a:ea typeface="Garamond"/>
                <a:cs typeface="Garamond"/>
                <a:sym typeface="Garamond"/>
              </a:rPr>
              <a:t>” Agenda</a:t>
            </a:r>
            <a:endParaRPr b="0" i="0" sz="2200" u="none" cap="none" strike="noStrike">
              <a:solidFill>
                <a:schemeClr val="dk1"/>
              </a:solidFill>
              <a:latin typeface="Garamond"/>
              <a:ea typeface="Garamond"/>
              <a:cs typeface="Garamond"/>
              <a:sym typeface="Garamond"/>
            </a:endParaRPr>
          </a:p>
          <a:p>
            <a:pPr indent="-368300" lvl="1" marL="914400" marR="0" rtl="0" algn="l">
              <a:lnSpc>
                <a:spcPct val="100000"/>
              </a:lnSpc>
              <a:spcBef>
                <a:spcPts val="0"/>
              </a:spcBef>
              <a:spcAft>
                <a:spcPts val="0"/>
              </a:spcAft>
              <a:buClr>
                <a:schemeClr val="dk1"/>
              </a:buClr>
              <a:buSzPts val="2200"/>
              <a:buFont typeface="Garamond"/>
              <a:buChar char="o"/>
            </a:pPr>
            <a:r>
              <a:rPr b="0" i="0" lang="en-US" sz="2200" u="none" cap="none" strike="noStrike">
                <a:solidFill>
                  <a:schemeClr val="dk1"/>
                </a:solidFill>
                <a:latin typeface="Garamond"/>
                <a:ea typeface="Garamond"/>
                <a:cs typeface="Garamond"/>
                <a:sym typeface="Garamond"/>
              </a:rPr>
              <a:t>Energy legislation as early as January</a:t>
            </a:r>
            <a:endParaRPr b="0" i="0" sz="2200" u="none" cap="none" strike="noStrike">
              <a:solidFill>
                <a:schemeClr val="dk1"/>
              </a:solidFill>
              <a:latin typeface="Garamond"/>
              <a:ea typeface="Garamond"/>
              <a:cs typeface="Garamond"/>
              <a:sym typeface="Garamond"/>
            </a:endParaRPr>
          </a:p>
          <a:p>
            <a:pPr indent="-368300" lvl="0" marL="457200" marR="0" rtl="0" algn="l">
              <a:lnSpc>
                <a:spcPct val="100000"/>
              </a:lnSpc>
              <a:spcBef>
                <a:spcPts val="0"/>
              </a:spcBef>
              <a:spcAft>
                <a:spcPts val="0"/>
              </a:spcAft>
              <a:buClr>
                <a:schemeClr val="dk1"/>
              </a:buClr>
              <a:buSzPts val="2200"/>
              <a:buFont typeface="Garamond"/>
              <a:buChar char="●"/>
            </a:pPr>
            <a:r>
              <a:rPr b="0" i="0" lang="en-US" sz="2200" u="none" cap="none" strike="noStrike">
                <a:solidFill>
                  <a:schemeClr val="dk1"/>
                </a:solidFill>
                <a:latin typeface="Garamond"/>
                <a:ea typeface="Garamond"/>
                <a:cs typeface="Garamond"/>
                <a:sym typeface="Garamond"/>
              </a:rPr>
              <a:t>Oversight of IRA, IIJA, regulatory actions (EPA, IRS</a:t>
            </a:r>
            <a:r>
              <a:rPr lang="en-US" sz="2200">
                <a:solidFill>
                  <a:schemeClr val="dk1"/>
                </a:solidFill>
                <a:latin typeface="Garamond"/>
                <a:ea typeface="Garamond"/>
                <a:cs typeface="Garamond"/>
                <a:sym typeface="Garamond"/>
              </a:rPr>
              <a:t>, </a:t>
            </a:r>
            <a:r>
              <a:rPr b="0" i="0" lang="en-US" sz="2200" u="none" cap="none" strike="noStrike">
                <a:solidFill>
                  <a:schemeClr val="dk1"/>
                </a:solidFill>
                <a:latin typeface="Garamond"/>
                <a:ea typeface="Garamond"/>
                <a:cs typeface="Garamond"/>
                <a:sym typeface="Garamond"/>
              </a:rPr>
              <a:t>SEC) and Administration Officials (IRS, CFPB, FTC, few are safe)</a:t>
            </a:r>
            <a:endParaRPr b="0" i="0" sz="2200" u="none" cap="none" strike="noStrike">
              <a:solidFill>
                <a:schemeClr val="dk1"/>
              </a:solidFill>
              <a:latin typeface="Garamond"/>
              <a:ea typeface="Garamond"/>
              <a:cs typeface="Garamond"/>
              <a:sym typeface="Garamond"/>
            </a:endParaRPr>
          </a:p>
          <a:p>
            <a:pPr indent="-368300" lvl="0" marL="457200" marR="0" rtl="0" algn="l">
              <a:lnSpc>
                <a:spcPct val="100000"/>
              </a:lnSpc>
              <a:spcBef>
                <a:spcPts val="0"/>
              </a:spcBef>
              <a:spcAft>
                <a:spcPts val="0"/>
              </a:spcAft>
              <a:buClr>
                <a:schemeClr val="dk1"/>
              </a:buClr>
              <a:buSzPts val="2200"/>
              <a:buFont typeface="Garamond"/>
              <a:buChar char="●"/>
            </a:pPr>
            <a:r>
              <a:rPr b="0" i="0" lang="en-US" sz="2200" u="none" cap="none" strike="noStrike">
                <a:solidFill>
                  <a:schemeClr val="dk1"/>
                </a:solidFill>
                <a:latin typeface="Garamond"/>
                <a:ea typeface="Garamond"/>
                <a:cs typeface="Garamond"/>
                <a:sym typeface="Garamond"/>
              </a:rPr>
              <a:t>Investigations: Secretary Mayorkas/Southern Border and Hunter Biden. Who else?</a:t>
            </a:r>
            <a:endParaRPr b="0" i="0" sz="2200" u="none" cap="none" strike="noStrike">
              <a:solidFill>
                <a:schemeClr val="dk1"/>
              </a:solidFill>
              <a:latin typeface="Garamond"/>
              <a:ea typeface="Garamond"/>
              <a:cs typeface="Garamond"/>
              <a:sym typeface="Garamond"/>
            </a:endParaRPr>
          </a:p>
          <a:p>
            <a:pPr indent="-368300" lvl="0" marL="457200" marR="0" rtl="0" algn="l">
              <a:lnSpc>
                <a:spcPct val="100000"/>
              </a:lnSpc>
              <a:spcBef>
                <a:spcPts val="0"/>
              </a:spcBef>
              <a:spcAft>
                <a:spcPts val="0"/>
              </a:spcAft>
              <a:buClr>
                <a:schemeClr val="dk1"/>
              </a:buClr>
              <a:buSzPts val="2200"/>
              <a:buFont typeface="Garamond"/>
              <a:buChar char="●"/>
            </a:pPr>
            <a:r>
              <a:rPr b="0" i="0" lang="en-US" sz="2200" u="none" cap="none" strike="noStrike">
                <a:solidFill>
                  <a:schemeClr val="dk1"/>
                </a:solidFill>
                <a:latin typeface="Garamond"/>
                <a:ea typeface="Garamond"/>
                <a:cs typeface="Garamond"/>
                <a:sym typeface="Garamond"/>
              </a:rPr>
              <a:t>Election and voting legislation to fuel distrust and support Trump agenda</a:t>
            </a:r>
            <a:endParaRPr b="0" i="0" sz="2200" u="none" cap="none" strike="noStrike">
              <a:solidFill>
                <a:schemeClr val="dk1"/>
              </a:solidFill>
              <a:latin typeface="Garamond"/>
              <a:ea typeface="Garamond"/>
              <a:cs typeface="Garamond"/>
              <a:sym typeface="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A35"/>
        </a:solidFill>
      </p:bgPr>
    </p:bg>
    <p:spTree>
      <p:nvGrpSpPr>
        <p:cNvPr id="182" name="Shape 182"/>
        <p:cNvGrpSpPr/>
        <p:nvPr/>
      </p:nvGrpSpPr>
      <p:grpSpPr>
        <a:xfrm>
          <a:off x="0" y="0"/>
          <a:ext cx="0" cy="0"/>
          <a:chOff x="0" y="0"/>
          <a:chExt cx="0" cy="0"/>
        </a:xfrm>
      </p:grpSpPr>
      <p:pic>
        <p:nvPicPr>
          <p:cNvPr id="183" name="Google Shape;183;g1819e1176ad_0_71"/>
          <p:cNvPicPr preferRelativeResize="0"/>
          <p:nvPr/>
        </p:nvPicPr>
        <p:blipFill rotWithShape="1">
          <a:blip r:embed="rId3">
            <a:alphaModFix amt="67000"/>
          </a:blip>
          <a:srcRect b="29042" l="0" r="3707" t="13571"/>
          <a:stretch/>
        </p:blipFill>
        <p:spPr>
          <a:xfrm>
            <a:off x="0" y="0"/>
            <a:ext cx="12192000" cy="3463151"/>
          </a:xfrm>
          <a:prstGeom prst="rect">
            <a:avLst/>
          </a:prstGeom>
          <a:noFill/>
          <a:ln>
            <a:noFill/>
          </a:ln>
          <a:effectLst>
            <a:reflection blurRad="0" dir="0" dist="0" endA="0" endPos="30000" fadeDir="5400012" kx="0" rotWithShape="0" algn="bl" stPos="0" sy="-100000" ky="0"/>
          </a:effectLst>
        </p:spPr>
      </p:pic>
      <p:sp>
        <p:nvSpPr>
          <p:cNvPr id="184" name="Google Shape;184;g1819e1176ad_0_71"/>
          <p:cNvSpPr txBox="1"/>
          <p:nvPr/>
        </p:nvSpPr>
        <p:spPr>
          <a:xfrm>
            <a:off x="1790750" y="5893750"/>
            <a:ext cx="566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5" name="Google Shape;185;g1819e1176ad_0_71"/>
          <p:cNvSpPr txBox="1"/>
          <p:nvPr/>
        </p:nvSpPr>
        <p:spPr>
          <a:xfrm>
            <a:off x="442500" y="1977375"/>
            <a:ext cx="11307000" cy="4663800"/>
          </a:xfrm>
          <a:prstGeom prst="rect">
            <a:avLst/>
          </a:prstGeom>
          <a:solidFill>
            <a:srgbClr val="C2BBA6"/>
          </a:solidFill>
          <a:ln cap="flat" cmpd="sng" w="38100">
            <a:solidFill>
              <a:srgbClr val="2B2C30"/>
            </a:solidFill>
            <a:prstDash val="solid"/>
            <a:round/>
            <a:headEnd len="sm" w="sm" type="none"/>
            <a:tailEnd len="sm" w="sm" type="none"/>
          </a:ln>
        </p:spPr>
        <p:txBody>
          <a:bodyPr anchorCtr="0" anchor="t" bIns="91425" lIns="91425" spcFirstLastPara="1" rIns="91425" wrap="square" tIns="91425">
            <a:spAutoFit/>
          </a:bodyPr>
          <a:lstStyle/>
          <a:p>
            <a:pPr indent="-381000" lvl="0" marL="457200" rtl="0" algn="l">
              <a:spcBef>
                <a:spcPts val="0"/>
              </a:spcBef>
              <a:spcAft>
                <a:spcPts val="0"/>
              </a:spcAft>
              <a:buClr>
                <a:srgbClr val="2B2C30"/>
              </a:buClr>
              <a:buSzPts val="2400"/>
              <a:buFont typeface="Garamond"/>
              <a:buChar char="•"/>
            </a:pPr>
            <a:r>
              <a:rPr b="1" lang="en-US" sz="1900">
                <a:solidFill>
                  <a:srgbClr val="2B2C30"/>
                </a:solidFill>
                <a:latin typeface="Garamond"/>
                <a:ea typeface="Garamond"/>
                <a:cs typeface="Garamond"/>
                <a:sym typeface="Garamond"/>
              </a:rPr>
              <a:t>Fight Inflation and Lower the Cost of Living </a:t>
            </a:r>
            <a:endParaRPr b="1" sz="1900">
              <a:solidFill>
                <a:srgbClr val="2B2C30"/>
              </a:solidFill>
              <a:latin typeface="Garamond"/>
              <a:ea typeface="Garamond"/>
              <a:cs typeface="Garamond"/>
              <a:sym typeface="Garamond"/>
            </a:endParaRPr>
          </a:p>
          <a:p>
            <a:pPr indent="-381000" lvl="1" marL="914400" rtl="0" algn="l">
              <a:spcBef>
                <a:spcPts val="0"/>
              </a:spcBef>
              <a:spcAft>
                <a:spcPts val="0"/>
              </a:spcAft>
              <a:buClr>
                <a:srgbClr val="2B2C30"/>
              </a:buClr>
              <a:buSzPts val="2400"/>
              <a:buFont typeface="Garamond"/>
              <a:buChar char="○"/>
            </a:pPr>
            <a:r>
              <a:rPr lang="en-US" sz="1900">
                <a:solidFill>
                  <a:srgbClr val="2B2C30"/>
                </a:solidFill>
                <a:latin typeface="Garamond"/>
                <a:ea typeface="Garamond"/>
                <a:cs typeface="Garamond"/>
                <a:sym typeface="Garamond"/>
              </a:rPr>
              <a:t>Curb </a:t>
            </a:r>
            <a:r>
              <a:rPr lang="en-US" sz="1900" u="sng">
                <a:solidFill>
                  <a:srgbClr val="2B2C30"/>
                </a:solidFill>
                <a:latin typeface="Garamond"/>
                <a:ea typeface="Garamond"/>
                <a:cs typeface="Garamond"/>
                <a:sym typeface="Garamond"/>
              </a:rPr>
              <a:t>wasteful government spending</a:t>
            </a:r>
            <a:r>
              <a:rPr lang="en-US" sz="1900">
                <a:solidFill>
                  <a:srgbClr val="2B2C30"/>
                </a:solidFill>
                <a:latin typeface="Garamond"/>
                <a:ea typeface="Garamond"/>
                <a:cs typeface="Garamond"/>
                <a:sym typeface="Garamond"/>
              </a:rPr>
              <a:t> that is raising the price of groceries, gas, cars, and housing, and growing our national debt </a:t>
            </a:r>
            <a:endParaRPr sz="1900">
              <a:solidFill>
                <a:srgbClr val="2B2C30"/>
              </a:solidFill>
              <a:latin typeface="Garamond"/>
              <a:ea typeface="Garamond"/>
              <a:cs typeface="Garamond"/>
              <a:sym typeface="Garamond"/>
            </a:endParaRPr>
          </a:p>
          <a:p>
            <a:pPr indent="-381000" lvl="1" marL="914400" rtl="0" algn="l">
              <a:spcBef>
                <a:spcPts val="0"/>
              </a:spcBef>
              <a:spcAft>
                <a:spcPts val="0"/>
              </a:spcAft>
              <a:buClr>
                <a:srgbClr val="2B2C30"/>
              </a:buClr>
              <a:buSzPts val="2400"/>
              <a:buFont typeface="Garamond"/>
              <a:buChar char="○"/>
            </a:pPr>
            <a:r>
              <a:rPr lang="en-US" sz="1900">
                <a:solidFill>
                  <a:srgbClr val="2B2C30"/>
                </a:solidFill>
                <a:latin typeface="Garamond"/>
                <a:ea typeface="Garamond"/>
                <a:cs typeface="Garamond"/>
                <a:sym typeface="Garamond"/>
              </a:rPr>
              <a:t>Increase take-home pay, create good-paying jobs, and bring stability to the economy through </a:t>
            </a:r>
            <a:r>
              <a:rPr lang="en-US" sz="1900" u="sng">
                <a:solidFill>
                  <a:srgbClr val="2B2C30"/>
                </a:solidFill>
                <a:latin typeface="Garamond"/>
                <a:ea typeface="Garamond"/>
                <a:cs typeface="Garamond"/>
                <a:sym typeface="Garamond"/>
              </a:rPr>
              <a:t>pro-growth tax and deregulatory policies</a:t>
            </a:r>
            <a:r>
              <a:rPr lang="en-US" sz="1900">
                <a:solidFill>
                  <a:srgbClr val="2B2C30"/>
                </a:solidFill>
                <a:latin typeface="Garamond"/>
                <a:ea typeface="Garamond"/>
                <a:cs typeface="Garamond"/>
                <a:sym typeface="Garamond"/>
              </a:rPr>
              <a:t> </a:t>
            </a:r>
            <a:endParaRPr sz="1900">
              <a:solidFill>
                <a:srgbClr val="2B2C30"/>
              </a:solidFill>
              <a:latin typeface="Garamond"/>
              <a:ea typeface="Garamond"/>
              <a:cs typeface="Garamond"/>
              <a:sym typeface="Garamond"/>
            </a:endParaRPr>
          </a:p>
          <a:p>
            <a:pPr indent="-381000" lvl="0" marL="457200" rtl="0" algn="l">
              <a:spcBef>
                <a:spcPts val="0"/>
              </a:spcBef>
              <a:spcAft>
                <a:spcPts val="0"/>
              </a:spcAft>
              <a:buClr>
                <a:srgbClr val="2B2C30"/>
              </a:buClr>
              <a:buSzPts val="2400"/>
              <a:buFont typeface="Garamond"/>
              <a:buChar char="•"/>
            </a:pPr>
            <a:r>
              <a:rPr b="1" lang="en-US" sz="1900">
                <a:solidFill>
                  <a:srgbClr val="2B2C30"/>
                </a:solidFill>
                <a:latin typeface="Garamond"/>
                <a:ea typeface="Garamond"/>
                <a:cs typeface="Garamond"/>
                <a:sym typeface="Garamond"/>
              </a:rPr>
              <a:t>Make America Energy Independent and Reduce Gas Prices </a:t>
            </a:r>
            <a:endParaRPr b="1" sz="1900">
              <a:solidFill>
                <a:srgbClr val="2B2C30"/>
              </a:solidFill>
              <a:latin typeface="Garamond"/>
              <a:ea typeface="Garamond"/>
              <a:cs typeface="Garamond"/>
              <a:sym typeface="Garamond"/>
            </a:endParaRPr>
          </a:p>
          <a:p>
            <a:pPr indent="-381000" lvl="1" marL="914400" rtl="0" algn="l">
              <a:spcBef>
                <a:spcPts val="0"/>
              </a:spcBef>
              <a:spcAft>
                <a:spcPts val="0"/>
              </a:spcAft>
              <a:buClr>
                <a:srgbClr val="2B2C30"/>
              </a:buClr>
              <a:buSzPts val="2400"/>
              <a:buFont typeface="Garamond"/>
              <a:buChar char="○"/>
            </a:pPr>
            <a:r>
              <a:rPr lang="en-US" sz="1900" u="sng">
                <a:solidFill>
                  <a:srgbClr val="2B2C30"/>
                </a:solidFill>
                <a:latin typeface="Garamond"/>
                <a:ea typeface="Garamond"/>
                <a:cs typeface="Garamond"/>
                <a:sym typeface="Garamond"/>
              </a:rPr>
              <a:t>Maximize production</a:t>
            </a:r>
            <a:r>
              <a:rPr lang="en-US" sz="1900">
                <a:solidFill>
                  <a:srgbClr val="2B2C30"/>
                </a:solidFill>
                <a:latin typeface="Garamond"/>
                <a:ea typeface="Garamond"/>
                <a:cs typeface="Garamond"/>
                <a:sym typeface="Garamond"/>
              </a:rPr>
              <a:t> of reliable, American-made energy and </a:t>
            </a:r>
            <a:r>
              <a:rPr lang="en-US" sz="1900" u="sng">
                <a:solidFill>
                  <a:srgbClr val="2B2C30"/>
                </a:solidFill>
                <a:latin typeface="Garamond"/>
                <a:ea typeface="Garamond"/>
                <a:cs typeface="Garamond"/>
                <a:sym typeface="Garamond"/>
              </a:rPr>
              <a:t>cut the permitting process time in half </a:t>
            </a:r>
            <a:r>
              <a:rPr lang="en-US" sz="1900">
                <a:solidFill>
                  <a:srgbClr val="2B2C30"/>
                </a:solidFill>
                <a:latin typeface="Garamond"/>
                <a:ea typeface="Garamond"/>
                <a:cs typeface="Garamond"/>
                <a:sym typeface="Garamond"/>
              </a:rPr>
              <a:t>to reduce reliance on foreign countries, prevent rolling blackouts, and lower the cost of gas and utilities</a:t>
            </a:r>
            <a:endParaRPr sz="1900">
              <a:solidFill>
                <a:srgbClr val="2B2C30"/>
              </a:solidFill>
              <a:latin typeface="Garamond"/>
              <a:ea typeface="Garamond"/>
              <a:cs typeface="Garamond"/>
              <a:sym typeface="Garamond"/>
            </a:endParaRPr>
          </a:p>
          <a:p>
            <a:pPr indent="0" lvl="0" marL="914400" rtl="0" algn="l">
              <a:spcBef>
                <a:spcPts val="0"/>
              </a:spcBef>
              <a:spcAft>
                <a:spcPts val="0"/>
              </a:spcAft>
              <a:buClr>
                <a:schemeClr val="dk1"/>
              </a:buClr>
              <a:buSzPts val="1900"/>
              <a:buFont typeface="Arial"/>
              <a:buNone/>
            </a:pPr>
            <a:r>
              <a:t/>
            </a:r>
            <a:endParaRPr sz="1900">
              <a:solidFill>
                <a:srgbClr val="2B2C30"/>
              </a:solidFill>
              <a:latin typeface="Garamond"/>
              <a:ea typeface="Garamond"/>
              <a:cs typeface="Garamond"/>
              <a:sym typeface="Garamond"/>
            </a:endParaRPr>
          </a:p>
          <a:p>
            <a:pPr indent="-349250" lvl="0" marL="457200" rtl="0" algn="l">
              <a:spcBef>
                <a:spcPts val="0"/>
              </a:spcBef>
              <a:spcAft>
                <a:spcPts val="0"/>
              </a:spcAft>
              <a:buClr>
                <a:srgbClr val="2B2C30"/>
              </a:buClr>
              <a:buSzPts val="1900"/>
              <a:buFont typeface="Garamond"/>
              <a:buChar char="•"/>
            </a:pPr>
            <a:r>
              <a:rPr b="1" lang="en-US" sz="1900">
                <a:solidFill>
                  <a:srgbClr val="2B2C30"/>
                </a:solidFill>
                <a:latin typeface="Garamond"/>
                <a:ea typeface="Garamond"/>
                <a:cs typeface="Garamond"/>
                <a:sym typeface="Garamond"/>
              </a:rPr>
              <a:t>Ready-to-pass legislation</a:t>
            </a:r>
            <a:endParaRPr b="1" sz="1900">
              <a:solidFill>
                <a:srgbClr val="2B2C30"/>
              </a:solidFill>
              <a:latin typeface="Garamond"/>
              <a:ea typeface="Garamond"/>
              <a:cs typeface="Garamond"/>
              <a:sym typeface="Garamond"/>
            </a:endParaRPr>
          </a:p>
          <a:p>
            <a:pPr indent="-349250" lvl="1" marL="914400" rtl="0" algn="l">
              <a:spcBef>
                <a:spcPts val="0"/>
              </a:spcBef>
              <a:spcAft>
                <a:spcPts val="0"/>
              </a:spcAft>
              <a:buClr>
                <a:srgbClr val="2B2C30"/>
              </a:buClr>
              <a:buSzPts val="1900"/>
              <a:buFont typeface="Garamond"/>
              <a:buChar char="○"/>
            </a:pPr>
            <a:r>
              <a:rPr lang="en-US" sz="1900" u="sng">
                <a:solidFill>
                  <a:srgbClr val="2B2C30"/>
                </a:solidFill>
                <a:latin typeface="Garamond"/>
                <a:ea typeface="Garamond"/>
                <a:cs typeface="Garamond"/>
                <a:sym typeface="Garamond"/>
                <a:hlinkClick r:id="rId4">
                  <a:extLst>
                    <a:ext uri="{A12FA001-AC4F-418D-AE19-62706E023703}">
                      <ahyp:hlinkClr val="tx"/>
                    </a:ext>
                  </a:extLst>
                </a:hlinkClick>
              </a:rPr>
              <a:t>H.R. __ - Strategic Production Response Act</a:t>
            </a:r>
            <a:r>
              <a:rPr lang="en-US" sz="1900">
                <a:solidFill>
                  <a:srgbClr val="2B2C30"/>
                </a:solidFill>
                <a:latin typeface="Garamond"/>
                <a:ea typeface="Garamond"/>
                <a:cs typeface="Garamond"/>
                <a:sym typeface="Garamond"/>
              </a:rPr>
              <a:t>: This bill prohibits non-emergency drawdowns of the Strategic Petroleum Reserve without a plan to increase energy production on federal lands</a:t>
            </a:r>
            <a:endParaRPr sz="1900">
              <a:solidFill>
                <a:srgbClr val="2B2C30"/>
              </a:solidFill>
              <a:latin typeface="Garamond"/>
              <a:ea typeface="Garamond"/>
              <a:cs typeface="Garamond"/>
              <a:sym typeface="Garamond"/>
            </a:endParaRPr>
          </a:p>
          <a:p>
            <a:pPr indent="-349250" lvl="1" marL="914400" rtl="0" algn="l">
              <a:spcBef>
                <a:spcPts val="0"/>
              </a:spcBef>
              <a:spcAft>
                <a:spcPts val="0"/>
              </a:spcAft>
              <a:buClr>
                <a:srgbClr val="2B2C30"/>
              </a:buClr>
              <a:buSzPts val="1900"/>
              <a:buFont typeface="Garamond"/>
              <a:buChar char="○"/>
            </a:pPr>
            <a:r>
              <a:rPr lang="en-US" sz="1900" u="sng">
                <a:solidFill>
                  <a:srgbClr val="2B2C30"/>
                </a:solidFill>
                <a:latin typeface="Garamond"/>
                <a:ea typeface="Garamond"/>
                <a:cs typeface="Garamond"/>
                <a:sym typeface="Garamond"/>
                <a:hlinkClick r:id="rId5">
                  <a:extLst>
                    <a:ext uri="{A12FA001-AC4F-418D-AE19-62706E023703}">
                      <ahyp:hlinkClr val="tx"/>
                    </a:ext>
                  </a:extLst>
                </a:hlinkClick>
              </a:rPr>
              <a:t>H.R. __ - Protecting America’s Strategic Petroleum Reserve from China Act</a:t>
            </a:r>
            <a:r>
              <a:rPr lang="en-US" sz="1900">
                <a:solidFill>
                  <a:srgbClr val="2B2C30"/>
                </a:solidFill>
                <a:latin typeface="Garamond"/>
                <a:ea typeface="Garamond"/>
                <a:cs typeface="Garamond"/>
                <a:sym typeface="Garamond"/>
              </a:rPr>
              <a:t>: This bill prohibits the Secretary of Energy from sending petroleum products from the Strategic Petroleum Reserve to China</a:t>
            </a:r>
            <a:endParaRPr>
              <a:solidFill>
                <a:srgbClr val="2B2C30"/>
              </a:solidFill>
              <a:latin typeface="Calibri"/>
              <a:ea typeface="Calibri"/>
              <a:cs typeface="Calibri"/>
              <a:sym typeface="Calibri"/>
            </a:endParaRPr>
          </a:p>
        </p:txBody>
      </p:sp>
      <p:sp>
        <p:nvSpPr>
          <p:cNvPr id="186" name="Google Shape;186;g1819e1176ad_0_71"/>
          <p:cNvSpPr txBox="1"/>
          <p:nvPr/>
        </p:nvSpPr>
        <p:spPr>
          <a:xfrm>
            <a:off x="2010150" y="1190800"/>
            <a:ext cx="87726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solidFill>
                  <a:srgbClr val="EFE8E6"/>
                </a:solidFill>
                <a:latin typeface="Garamond"/>
                <a:ea typeface="Garamond"/>
                <a:cs typeface="Garamond"/>
                <a:sym typeface="Garamond"/>
              </a:rPr>
              <a:t>House Republican Energy Agenda (in their own words)</a:t>
            </a:r>
            <a:endParaRPr b="1" sz="2700">
              <a:solidFill>
                <a:srgbClr val="EFE8E6"/>
              </a:solidFill>
              <a:latin typeface="Garamond"/>
              <a:ea typeface="Garamond"/>
              <a:cs typeface="Garamond"/>
              <a:sym typeface="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A35"/>
        </a:solidFill>
      </p:bgPr>
    </p:bg>
    <p:spTree>
      <p:nvGrpSpPr>
        <p:cNvPr id="191" name="Shape 191"/>
        <p:cNvGrpSpPr/>
        <p:nvPr/>
      </p:nvGrpSpPr>
      <p:grpSpPr>
        <a:xfrm>
          <a:off x="0" y="0"/>
          <a:ext cx="0" cy="0"/>
          <a:chOff x="0" y="0"/>
          <a:chExt cx="0" cy="0"/>
        </a:xfrm>
      </p:grpSpPr>
      <p:sp>
        <p:nvSpPr>
          <p:cNvPr id="192" name="Google Shape;192;g1c2a6ee3ae8_0_61"/>
          <p:cNvSpPr txBox="1"/>
          <p:nvPr>
            <p:ph type="title"/>
          </p:nvPr>
        </p:nvSpPr>
        <p:spPr>
          <a:xfrm>
            <a:off x="897425" y="1810150"/>
            <a:ext cx="5368500" cy="2655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rgbClr val="BBA276"/>
                </a:solidFill>
                <a:latin typeface="Garamond"/>
                <a:ea typeface="Garamond"/>
                <a:cs typeface="Garamond"/>
                <a:sym typeface="Garamond"/>
              </a:rPr>
              <a:t>Looking Ahead</a:t>
            </a:r>
            <a:endParaRPr b="1">
              <a:solidFill>
                <a:srgbClr val="BBA276"/>
              </a:solidFill>
              <a:latin typeface="Garamond"/>
              <a:ea typeface="Garamond"/>
              <a:cs typeface="Garamond"/>
              <a:sym typeface="Garamond"/>
            </a:endParaRPr>
          </a:p>
        </p:txBody>
      </p:sp>
      <p:sp>
        <p:nvSpPr>
          <p:cNvPr id="193" name="Google Shape;193;g1c2a6ee3ae8_0_61"/>
          <p:cNvSpPr/>
          <p:nvPr/>
        </p:nvSpPr>
        <p:spPr>
          <a:xfrm>
            <a:off x="7440700" y="0"/>
            <a:ext cx="3003300" cy="6858000"/>
          </a:xfrm>
          <a:prstGeom prst="rect">
            <a:avLst/>
          </a:prstGeom>
          <a:solidFill>
            <a:srgbClr val="C2BBA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id="194" name="Google Shape;194;g1c2a6ee3ae8_0_61"/>
          <p:cNvPicPr preferRelativeResize="0"/>
          <p:nvPr/>
        </p:nvPicPr>
        <p:blipFill rotWithShape="1">
          <a:blip r:embed="rId3">
            <a:alphaModFix/>
          </a:blip>
          <a:srcRect b="0" l="0" r="0" t="0"/>
          <a:stretch/>
        </p:blipFill>
        <p:spPr>
          <a:xfrm>
            <a:off x="5921307" y="2243238"/>
            <a:ext cx="6042093" cy="2371525"/>
          </a:xfrm>
          <a:prstGeom prst="rect">
            <a:avLst/>
          </a:prstGeom>
          <a:noFill/>
          <a:ln cap="flat" cmpd="sng" w="152400">
            <a:solidFill>
              <a:srgbClr val="222A35"/>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2022-09-28T01:47:40Z</dcterms:created>
  <dc:creator>Carianne Lee</dc:creator>
</cp:coreProperties>
</file>