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4" r:id="rId4"/>
  </p:sldMasterIdLst>
  <p:notesMasterIdLst>
    <p:notesMasterId r:id="rId21"/>
  </p:notesMasterIdLst>
  <p:sldIdLst>
    <p:sldId id="269" r:id="rId5"/>
    <p:sldId id="270" r:id="rId6"/>
    <p:sldId id="273" r:id="rId7"/>
    <p:sldId id="2000" r:id="rId8"/>
    <p:sldId id="2035" r:id="rId9"/>
    <p:sldId id="1968" r:id="rId10"/>
    <p:sldId id="1969" r:id="rId11"/>
    <p:sldId id="1971" r:id="rId12"/>
    <p:sldId id="2032" r:id="rId13"/>
    <p:sldId id="1974" r:id="rId14"/>
    <p:sldId id="2036" r:id="rId15"/>
    <p:sldId id="275" r:id="rId16"/>
    <p:sldId id="276" r:id="rId17"/>
    <p:sldId id="2037" r:id="rId18"/>
    <p:sldId id="2038" r:id="rId19"/>
    <p:sldId id="272" r:id="rId20"/>
  </p:sldIdLst>
  <p:sldSz cx="8062913" cy="45354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283" autoAdjust="0"/>
  </p:normalViewPr>
  <p:slideViewPr>
    <p:cSldViewPr snapToGrid="0">
      <p:cViewPr varScale="1">
        <p:scale>
          <a:sx n="128" d="100"/>
          <a:sy n="128" d="100"/>
        </p:scale>
        <p:origin x="642"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FF093-BF7B-45BC-81AD-12DEDF0E7A34}" type="datetimeFigureOut">
              <a:rPr lang="en-GB" smtClean="0"/>
              <a:t>27/11/2022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078AE9-7010-415B-8EBE-FECC09A1EBB7}" type="slidenum">
              <a:rPr lang="en-GB" smtClean="0"/>
              <a:t>‹#›</a:t>
            </a:fld>
            <a:endParaRPr lang="en-GB"/>
          </a:p>
        </p:txBody>
      </p:sp>
    </p:spTree>
    <p:extLst>
      <p:ext uri="{BB962C8B-B14F-4D97-AF65-F5344CB8AC3E}">
        <p14:creationId xmlns:p14="http://schemas.microsoft.com/office/powerpoint/2010/main" val="270991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2" y="742266"/>
            <a:ext cx="6561668" cy="1579022"/>
          </a:xfr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93382" y="3473403"/>
            <a:ext cx="6561667" cy="644685"/>
          </a:xfrm>
        </p:spPr>
        <p:txBody>
          <a:bodyPr/>
          <a:lstStyle>
            <a:lvl1pPr marL="0" indent="0" algn="l">
              <a:buNone/>
              <a:defRPr sz="1587">
                <a:solidFill>
                  <a:schemeClr val="bg1"/>
                </a:solidFill>
              </a:defRPr>
            </a:lvl1pPr>
            <a:lvl2pPr marL="302346" indent="0" algn="ctr">
              <a:buNone/>
              <a:defRPr sz="1323"/>
            </a:lvl2pPr>
            <a:lvl3pPr marL="604693" indent="0" algn="ctr">
              <a:buNone/>
              <a:defRPr sz="1190"/>
            </a:lvl3pPr>
            <a:lvl4pPr marL="907039" indent="0" algn="ctr">
              <a:buNone/>
              <a:defRPr sz="1058"/>
            </a:lvl4pPr>
            <a:lvl5pPr marL="1209385" indent="0" algn="ctr">
              <a:buNone/>
              <a:defRPr sz="1058"/>
            </a:lvl5pPr>
            <a:lvl6pPr marL="1511732" indent="0" algn="ctr">
              <a:buNone/>
              <a:defRPr sz="1058"/>
            </a:lvl6pPr>
            <a:lvl7pPr marL="1814078" indent="0" algn="ctr">
              <a:buNone/>
              <a:defRPr sz="1058"/>
            </a:lvl7pPr>
            <a:lvl8pPr marL="2116425" indent="0" algn="ctr">
              <a:buNone/>
              <a:defRPr sz="1058"/>
            </a:lvl8pPr>
            <a:lvl9pPr marL="2418771" indent="0" algn="ctr">
              <a:buNone/>
              <a:defRPr sz="1058"/>
            </a:lvl9pPr>
          </a:lstStyle>
          <a:p>
            <a:r>
              <a:rPr lang="en-US" dirty="0"/>
              <a:t>Author</a:t>
            </a:r>
          </a:p>
        </p:txBody>
      </p:sp>
    </p:spTree>
    <p:extLst>
      <p:ext uri="{BB962C8B-B14F-4D97-AF65-F5344CB8AC3E}">
        <p14:creationId xmlns:p14="http://schemas.microsoft.com/office/powerpoint/2010/main" val="2379407223"/>
      </p:ext>
    </p:extLst>
  </p:cSld>
  <p:clrMapOvr>
    <a:masterClrMapping/>
  </p:clrMapOvr>
  <p:extLst>
    <p:ext uri="{DCECCB84-F9BA-43D5-87BE-67443E8EF086}">
      <p15:sldGuideLst xmlns:p15="http://schemas.microsoft.com/office/powerpoint/2012/main">
        <p15:guide id="1" orient="horz" pos="1428" userDrawn="1">
          <p15:clr>
            <a:srgbClr val="FBAE40"/>
          </p15:clr>
        </p15:guide>
        <p15:guide id="2" pos="25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2" y="742266"/>
            <a:ext cx="6561668" cy="1579022"/>
          </a:xfrm>
        </p:spPr>
        <p:txBody>
          <a:bodyPr anchor="b">
            <a:normAutofit/>
          </a:bodyPr>
          <a:lstStyle>
            <a:lvl1pPr algn="l">
              <a:defRPr sz="32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93382" y="3473403"/>
            <a:ext cx="6561667" cy="644685"/>
          </a:xfrm>
        </p:spPr>
        <p:txBody>
          <a:bodyPr/>
          <a:lstStyle>
            <a:lvl1pPr marL="0" indent="0" algn="l">
              <a:buNone/>
              <a:defRPr sz="1587">
                <a:solidFill>
                  <a:schemeClr val="bg1"/>
                </a:solidFill>
              </a:defRPr>
            </a:lvl1pPr>
            <a:lvl2pPr marL="302346" indent="0" algn="ctr">
              <a:buNone/>
              <a:defRPr sz="1323"/>
            </a:lvl2pPr>
            <a:lvl3pPr marL="604693" indent="0" algn="ctr">
              <a:buNone/>
              <a:defRPr sz="1190"/>
            </a:lvl3pPr>
            <a:lvl4pPr marL="907039" indent="0" algn="ctr">
              <a:buNone/>
              <a:defRPr sz="1058"/>
            </a:lvl4pPr>
            <a:lvl5pPr marL="1209385" indent="0" algn="ctr">
              <a:buNone/>
              <a:defRPr sz="1058"/>
            </a:lvl5pPr>
            <a:lvl6pPr marL="1511732" indent="0" algn="ctr">
              <a:buNone/>
              <a:defRPr sz="1058"/>
            </a:lvl6pPr>
            <a:lvl7pPr marL="1814078" indent="0" algn="ctr">
              <a:buNone/>
              <a:defRPr sz="1058"/>
            </a:lvl7pPr>
            <a:lvl8pPr marL="2116425" indent="0" algn="ctr">
              <a:buNone/>
              <a:defRPr sz="1058"/>
            </a:lvl8pPr>
            <a:lvl9pPr marL="2418771" indent="0" algn="ctr">
              <a:buNone/>
              <a:defRPr sz="1058"/>
            </a:lvl9pPr>
          </a:lstStyle>
          <a:p>
            <a:r>
              <a:rPr lang="en-US" dirty="0"/>
              <a:t>Author</a:t>
            </a:r>
          </a:p>
        </p:txBody>
      </p:sp>
    </p:spTree>
    <p:extLst>
      <p:ext uri="{BB962C8B-B14F-4D97-AF65-F5344CB8AC3E}">
        <p14:creationId xmlns:p14="http://schemas.microsoft.com/office/powerpoint/2010/main" val="1833046926"/>
      </p:ext>
    </p:extLst>
  </p:cSld>
  <p:clrMapOvr>
    <a:masterClrMapping/>
  </p:clrMapOvr>
  <p:extLst>
    <p:ext uri="{DCECCB84-F9BA-43D5-87BE-67443E8EF086}">
      <p15:sldGuideLst xmlns:p15="http://schemas.microsoft.com/office/powerpoint/2012/main">
        <p15:guide id="1" orient="horz" pos="1428" userDrawn="1">
          <p15:clr>
            <a:srgbClr val="FBAE40"/>
          </p15:clr>
        </p15:guide>
        <p15:guide id="2" pos="25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54326" y="1434095"/>
            <a:ext cx="6954262" cy="2348495"/>
          </a:xfrm>
        </p:spPr>
        <p:txBody>
          <a:bodyPr>
            <a:normAutofit/>
          </a:bodyPr>
          <a:lstStyle>
            <a:lvl1pPr>
              <a:defRPr sz="18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D446EFAA-2FCE-0E45-AA4E-7F3778A825CE}"/>
              </a:ext>
            </a:extLst>
          </p:cNvPr>
          <p:cNvSpPr txBox="1"/>
          <p:nvPr userDrawn="1"/>
        </p:nvSpPr>
        <p:spPr>
          <a:xfrm>
            <a:off x="554326" y="3975450"/>
            <a:ext cx="612668" cy="246221"/>
          </a:xfrm>
          <a:prstGeom prst="rect">
            <a:avLst/>
          </a:prstGeom>
          <a:noFill/>
        </p:spPr>
        <p:txBody>
          <a:bodyPr wrap="none" rtlCol="0">
            <a:spAutoFit/>
          </a:bodyPr>
          <a:lstStyle/>
          <a:p>
            <a:r>
              <a:rPr lang="en-GB" sz="1000" dirty="0"/>
              <a:t>Slide </a:t>
            </a:r>
            <a:fld id="{E829AE16-7593-427F-91E3-B8CB6ADA1C40}" type="slidenum">
              <a:rPr lang="en-GB" sz="1000" smtClean="0"/>
              <a:t>‹#›</a:t>
            </a:fld>
            <a:endParaRPr lang="en-GB" sz="1000" dirty="0"/>
          </a:p>
        </p:txBody>
      </p:sp>
    </p:spTree>
    <p:extLst>
      <p:ext uri="{BB962C8B-B14F-4D97-AF65-F5344CB8AC3E}">
        <p14:creationId xmlns:p14="http://schemas.microsoft.com/office/powerpoint/2010/main" val="3502177128"/>
      </p:ext>
    </p:extLst>
  </p:cSld>
  <p:clrMapOvr>
    <a:masterClrMapping/>
  </p:clrMapOvr>
  <p:extLst>
    <p:ext uri="{DCECCB84-F9BA-43D5-87BE-67443E8EF086}">
      <p15:sldGuideLst xmlns:p15="http://schemas.microsoft.com/office/powerpoint/2012/main">
        <p15:guide id="1" orient="horz" pos="1428" userDrawn="1">
          <p15:clr>
            <a:srgbClr val="FBAE40"/>
          </p15:clr>
        </p15:guide>
        <p15:guide id="2" pos="253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54326" y="1434095"/>
            <a:ext cx="6954262" cy="2348495"/>
          </a:xfr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438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51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54325" y="1207364"/>
            <a:ext cx="3426738" cy="2877725"/>
          </a:xfrm>
        </p:spPr>
        <p:txBody>
          <a:bodyPr>
            <a:normAutofit/>
          </a:bodyPr>
          <a:lstStyle>
            <a:lvl1pPr>
              <a:defRPr sz="18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81850" y="1207364"/>
            <a:ext cx="3426738" cy="2877725"/>
          </a:xfrm>
        </p:spPr>
        <p:txBody>
          <a:bodyPr>
            <a:normAutofit/>
          </a:bodyPr>
          <a:lstStyle>
            <a:lvl1pPr>
              <a:defRPr sz="18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819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50457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4326" y="241473"/>
            <a:ext cx="6954262" cy="8766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54326" y="1434095"/>
            <a:ext cx="6954262" cy="2650994"/>
          </a:xfrm>
          <a:prstGeom prst="rect">
            <a:avLst/>
          </a:prstGeom>
        </p:spPr>
        <p:txBody>
          <a:bodyPr vert="horz" lIns="91440" tIns="45720" rIns="91440" bIns="45720" rtlCol="0">
            <a:normAutofit/>
          </a:bodyPr>
          <a:lstStyle/>
          <a:p>
            <a:pPr lvl="0"/>
            <a:r>
              <a:rPr lang="en-US" dirty="0"/>
              <a:t>Title</a:t>
            </a:r>
          </a:p>
        </p:txBody>
      </p:sp>
      <p:sp>
        <p:nvSpPr>
          <p:cNvPr id="4" name="Date Placeholder 3"/>
          <p:cNvSpPr>
            <a:spLocks noGrp="1"/>
          </p:cNvSpPr>
          <p:nvPr>
            <p:ph type="dt" sz="half" idx="2"/>
          </p:nvPr>
        </p:nvSpPr>
        <p:spPr>
          <a:xfrm>
            <a:off x="554325" y="4203726"/>
            <a:ext cx="1814155" cy="241473"/>
          </a:xfrm>
          <a:prstGeom prst="rect">
            <a:avLst/>
          </a:prstGeom>
        </p:spPr>
        <p:txBody>
          <a:bodyPr vert="horz" lIns="91440" tIns="45720" rIns="91440" bIns="45720" rtlCol="0" anchor="ctr"/>
          <a:lstStyle>
            <a:lvl1pPr algn="l">
              <a:defRPr sz="794">
                <a:solidFill>
                  <a:schemeClr val="tx1">
                    <a:tint val="75000"/>
                  </a:schemeClr>
                </a:solidFill>
              </a:defRPr>
            </a:lvl1pPr>
          </a:lstStyle>
          <a:p>
            <a:fld id="{9ED9ED55-D71D-4749-B645-216425610F2A}" type="datetime1">
              <a:rPr lang="LID4096" smtClean="0"/>
              <a:t>11/27/2022</a:t>
            </a:fld>
            <a:endParaRPr lang="en-BE"/>
          </a:p>
        </p:txBody>
      </p:sp>
      <p:sp>
        <p:nvSpPr>
          <p:cNvPr id="5" name="Footer Placeholder 4"/>
          <p:cNvSpPr>
            <a:spLocks noGrp="1"/>
          </p:cNvSpPr>
          <p:nvPr>
            <p:ph type="ftr" sz="quarter" idx="3"/>
          </p:nvPr>
        </p:nvSpPr>
        <p:spPr>
          <a:xfrm>
            <a:off x="2670840" y="4203726"/>
            <a:ext cx="2721233" cy="241473"/>
          </a:xfrm>
          <a:prstGeom prst="rect">
            <a:avLst/>
          </a:prstGeom>
        </p:spPr>
        <p:txBody>
          <a:bodyPr vert="horz" lIns="91440" tIns="45720" rIns="91440" bIns="45720" rtlCol="0" anchor="ctr"/>
          <a:lstStyle>
            <a:lvl1pPr algn="ctr">
              <a:defRPr sz="794">
                <a:solidFill>
                  <a:schemeClr val="tx1">
                    <a:tint val="75000"/>
                  </a:schemeClr>
                </a:solidFill>
              </a:defRPr>
            </a:lvl1pPr>
          </a:lstStyle>
          <a:p>
            <a:endParaRPr lang="en-BE"/>
          </a:p>
        </p:txBody>
      </p:sp>
      <p:sp>
        <p:nvSpPr>
          <p:cNvPr id="6" name="Slide Number Placeholder 5"/>
          <p:cNvSpPr>
            <a:spLocks noGrp="1"/>
          </p:cNvSpPr>
          <p:nvPr>
            <p:ph type="sldNum" sz="quarter" idx="4"/>
          </p:nvPr>
        </p:nvSpPr>
        <p:spPr>
          <a:xfrm>
            <a:off x="5694433" y="4203726"/>
            <a:ext cx="1814155" cy="241473"/>
          </a:xfrm>
          <a:prstGeom prst="rect">
            <a:avLst/>
          </a:prstGeom>
        </p:spPr>
        <p:txBody>
          <a:bodyPr vert="horz" lIns="91440" tIns="45720" rIns="91440" bIns="45720" rtlCol="0" anchor="ctr"/>
          <a:lstStyle>
            <a:lvl1pPr algn="r">
              <a:defRPr sz="794">
                <a:solidFill>
                  <a:schemeClr val="tx1">
                    <a:tint val="75000"/>
                  </a:schemeClr>
                </a:solidFill>
              </a:defRPr>
            </a:lvl1pPr>
          </a:lstStyle>
          <a:p>
            <a:fld id="{AC0E7849-6CBE-4150-B9B6-4355D5704E1E}" type="slidenum">
              <a:rPr lang="en-BE" smtClean="0"/>
              <a:t>‹#›</a:t>
            </a:fld>
            <a:endParaRPr lang="en-BE"/>
          </a:p>
        </p:txBody>
      </p:sp>
    </p:spTree>
    <p:extLst>
      <p:ext uri="{BB962C8B-B14F-4D97-AF65-F5344CB8AC3E}">
        <p14:creationId xmlns:p14="http://schemas.microsoft.com/office/powerpoint/2010/main" val="4175763248"/>
      </p:ext>
    </p:extLst>
  </p:cSld>
  <p:clrMap bg1="lt1" tx1="dk1" bg2="lt2" tx2="dk2" accent1="accent1" accent2="accent2" accent3="accent3" accent4="accent4" accent5="accent5" accent6="accent6" hlink="hlink" folHlink="folHlink"/>
  <p:sldLayoutIdLst>
    <p:sldLayoutId id="2147483805" r:id="rId1"/>
    <p:sldLayoutId id="2147483817" r:id="rId2"/>
    <p:sldLayoutId id="2147483806" r:id="rId3"/>
    <p:sldLayoutId id="2147483816" r:id="rId4"/>
    <p:sldLayoutId id="2147483811" r:id="rId5"/>
    <p:sldLayoutId id="2147483808" r:id="rId6"/>
    <p:sldLayoutId id="2147483810" r:id="rId7"/>
  </p:sldLayoutIdLst>
  <p:hf hdr="0" dt="0"/>
  <p:txStyles>
    <p:titleStyle>
      <a:lvl1pPr algn="l" defTabSz="604693" rtl="0" eaLnBrk="1" latinLnBrk="0" hangingPunct="1">
        <a:lnSpc>
          <a:spcPct val="90000"/>
        </a:lnSpc>
        <a:spcBef>
          <a:spcPct val="0"/>
        </a:spcBef>
        <a:buNone/>
        <a:defRPr sz="2910" kern="1200">
          <a:solidFill>
            <a:schemeClr val="tx1"/>
          </a:solidFill>
          <a:latin typeface="+mj-lt"/>
          <a:ea typeface="+mj-ea"/>
          <a:cs typeface="+mj-cs"/>
        </a:defRPr>
      </a:lvl1pPr>
    </p:titleStyle>
    <p:bodyStyle>
      <a:lvl1pPr marL="151173" indent="-151173" algn="l" defTabSz="604693" rtl="0" eaLnBrk="1" latinLnBrk="0" hangingPunct="1">
        <a:lnSpc>
          <a:spcPct val="90000"/>
        </a:lnSpc>
        <a:spcBef>
          <a:spcPts val="661"/>
        </a:spcBef>
        <a:buFont typeface="Arial" panose="020B0604020202020204" pitchFamily="34" charset="0"/>
        <a:buChar char="•"/>
        <a:defRPr sz="1852" kern="1200">
          <a:solidFill>
            <a:schemeClr val="tx1"/>
          </a:solidFill>
          <a:latin typeface="+mn-lt"/>
          <a:ea typeface="+mn-ea"/>
          <a:cs typeface="+mn-cs"/>
        </a:defRPr>
      </a:lvl1pPr>
      <a:lvl2pPr marL="453520" indent="-151173" algn="l" defTabSz="604693" rtl="0" eaLnBrk="1" latinLnBrk="0" hangingPunct="1">
        <a:lnSpc>
          <a:spcPct val="90000"/>
        </a:lnSpc>
        <a:spcBef>
          <a:spcPts val="331"/>
        </a:spcBef>
        <a:buFont typeface="Arial" panose="020B0604020202020204" pitchFamily="34" charset="0"/>
        <a:buChar char="•"/>
        <a:defRPr sz="1587" kern="1200">
          <a:solidFill>
            <a:schemeClr val="tx1"/>
          </a:solidFill>
          <a:latin typeface="+mn-lt"/>
          <a:ea typeface="+mn-ea"/>
          <a:cs typeface="+mn-cs"/>
        </a:defRPr>
      </a:lvl2pPr>
      <a:lvl3pPr marL="755866" indent="-151173" algn="l" defTabSz="604693" rtl="0" eaLnBrk="1" latinLnBrk="0" hangingPunct="1">
        <a:lnSpc>
          <a:spcPct val="90000"/>
        </a:lnSpc>
        <a:spcBef>
          <a:spcPts val="331"/>
        </a:spcBef>
        <a:buFont typeface="Arial" panose="020B0604020202020204" pitchFamily="34" charset="0"/>
        <a:buChar char="•"/>
        <a:defRPr sz="1323" kern="1200">
          <a:solidFill>
            <a:schemeClr val="tx1"/>
          </a:solidFill>
          <a:latin typeface="+mn-lt"/>
          <a:ea typeface="+mn-ea"/>
          <a:cs typeface="+mn-cs"/>
        </a:defRPr>
      </a:lvl3pPr>
      <a:lvl4pPr marL="1058212" indent="-151173" algn="l" defTabSz="604693" rtl="0" eaLnBrk="1" latinLnBrk="0" hangingPunct="1">
        <a:lnSpc>
          <a:spcPct val="90000"/>
        </a:lnSpc>
        <a:spcBef>
          <a:spcPts val="331"/>
        </a:spcBef>
        <a:buFont typeface="Arial" panose="020B0604020202020204" pitchFamily="34" charset="0"/>
        <a:buChar char="•"/>
        <a:defRPr sz="1190" kern="1200">
          <a:solidFill>
            <a:schemeClr val="tx1"/>
          </a:solidFill>
          <a:latin typeface="+mn-lt"/>
          <a:ea typeface="+mn-ea"/>
          <a:cs typeface="+mn-cs"/>
        </a:defRPr>
      </a:lvl4pPr>
      <a:lvl5pPr marL="1360559" indent="-151173" algn="l" defTabSz="604693" rtl="0" eaLnBrk="1" latinLnBrk="0" hangingPunct="1">
        <a:lnSpc>
          <a:spcPct val="90000"/>
        </a:lnSpc>
        <a:spcBef>
          <a:spcPts val="331"/>
        </a:spcBef>
        <a:buFont typeface="Arial" panose="020B0604020202020204" pitchFamily="34" charset="0"/>
        <a:buChar char="•"/>
        <a:defRPr sz="1190" kern="1200">
          <a:solidFill>
            <a:schemeClr val="tx1"/>
          </a:solidFill>
          <a:latin typeface="+mn-lt"/>
          <a:ea typeface="+mn-ea"/>
          <a:cs typeface="+mn-cs"/>
        </a:defRPr>
      </a:lvl5pPr>
      <a:lvl6pPr marL="1662905" indent="-151173" algn="l" defTabSz="604693" rtl="0" eaLnBrk="1" latinLnBrk="0" hangingPunct="1">
        <a:lnSpc>
          <a:spcPct val="90000"/>
        </a:lnSpc>
        <a:spcBef>
          <a:spcPts val="331"/>
        </a:spcBef>
        <a:buFont typeface="Arial" panose="020B0604020202020204" pitchFamily="34" charset="0"/>
        <a:buChar char="•"/>
        <a:defRPr sz="1190" kern="1200">
          <a:solidFill>
            <a:schemeClr val="tx1"/>
          </a:solidFill>
          <a:latin typeface="+mn-lt"/>
          <a:ea typeface="+mn-ea"/>
          <a:cs typeface="+mn-cs"/>
        </a:defRPr>
      </a:lvl6pPr>
      <a:lvl7pPr marL="1965251" indent="-151173" algn="l" defTabSz="604693" rtl="0" eaLnBrk="1" latinLnBrk="0" hangingPunct="1">
        <a:lnSpc>
          <a:spcPct val="90000"/>
        </a:lnSpc>
        <a:spcBef>
          <a:spcPts val="331"/>
        </a:spcBef>
        <a:buFont typeface="Arial" panose="020B0604020202020204" pitchFamily="34" charset="0"/>
        <a:buChar char="•"/>
        <a:defRPr sz="1190" kern="1200">
          <a:solidFill>
            <a:schemeClr val="tx1"/>
          </a:solidFill>
          <a:latin typeface="+mn-lt"/>
          <a:ea typeface="+mn-ea"/>
          <a:cs typeface="+mn-cs"/>
        </a:defRPr>
      </a:lvl7pPr>
      <a:lvl8pPr marL="2267598" indent="-151173" algn="l" defTabSz="604693" rtl="0" eaLnBrk="1" latinLnBrk="0" hangingPunct="1">
        <a:lnSpc>
          <a:spcPct val="90000"/>
        </a:lnSpc>
        <a:spcBef>
          <a:spcPts val="331"/>
        </a:spcBef>
        <a:buFont typeface="Arial" panose="020B0604020202020204" pitchFamily="34" charset="0"/>
        <a:buChar char="•"/>
        <a:defRPr sz="1190" kern="1200">
          <a:solidFill>
            <a:schemeClr val="tx1"/>
          </a:solidFill>
          <a:latin typeface="+mn-lt"/>
          <a:ea typeface="+mn-ea"/>
          <a:cs typeface="+mn-cs"/>
        </a:defRPr>
      </a:lvl8pPr>
      <a:lvl9pPr marL="2569944" indent="-151173" algn="l" defTabSz="604693" rtl="0" eaLnBrk="1" latinLnBrk="0" hangingPunct="1">
        <a:lnSpc>
          <a:spcPct val="90000"/>
        </a:lnSpc>
        <a:spcBef>
          <a:spcPts val="331"/>
        </a:spcBef>
        <a:buFont typeface="Arial" panose="020B0604020202020204" pitchFamily="34" charset="0"/>
        <a:buChar char="•"/>
        <a:defRPr sz="1190" kern="1200">
          <a:solidFill>
            <a:schemeClr val="tx1"/>
          </a:solidFill>
          <a:latin typeface="+mn-lt"/>
          <a:ea typeface="+mn-ea"/>
          <a:cs typeface="+mn-cs"/>
        </a:defRPr>
      </a:lvl9pPr>
    </p:bodyStyle>
    <p:otherStyle>
      <a:defPPr>
        <a:defRPr lang="en-US"/>
      </a:defPPr>
      <a:lvl1pPr marL="0" algn="l" defTabSz="604693" rtl="0" eaLnBrk="1" latinLnBrk="0" hangingPunct="1">
        <a:defRPr sz="1190" kern="1200">
          <a:solidFill>
            <a:schemeClr val="tx1"/>
          </a:solidFill>
          <a:latin typeface="+mn-lt"/>
          <a:ea typeface="+mn-ea"/>
          <a:cs typeface="+mn-cs"/>
        </a:defRPr>
      </a:lvl1pPr>
      <a:lvl2pPr marL="302346" algn="l" defTabSz="604693" rtl="0" eaLnBrk="1" latinLnBrk="0" hangingPunct="1">
        <a:defRPr sz="1190" kern="1200">
          <a:solidFill>
            <a:schemeClr val="tx1"/>
          </a:solidFill>
          <a:latin typeface="+mn-lt"/>
          <a:ea typeface="+mn-ea"/>
          <a:cs typeface="+mn-cs"/>
        </a:defRPr>
      </a:lvl2pPr>
      <a:lvl3pPr marL="604693" algn="l" defTabSz="604693" rtl="0" eaLnBrk="1" latinLnBrk="0" hangingPunct="1">
        <a:defRPr sz="1190" kern="1200">
          <a:solidFill>
            <a:schemeClr val="tx1"/>
          </a:solidFill>
          <a:latin typeface="+mn-lt"/>
          <a:ea typeface="+mn-ea"/>
          <a:cs typeface="+mn-cs"/>
        </a:defRPr>
      </a:lvl3pPr>
      <a:lvl4pPr marL="907039" algn="l" defTabSz="604693" rtl="0" eaLnBrk="1" latinLnBrk="0" hangingPunct="1">
        <a:defRPr sz="1190" kern="1200">
          <a:solidFill>
            <a:schemeClr val="tx1"/>
          </a:solidFill>
          <a:latin typeface="+mn-lt"/>
          <a:ea typeface="+mn-ea"/>
          <a:cs typeface="+mn-cs"/>
        </a:defRPr>
      </a:lvl4pPr>
      <a:lvl5pPr marL="1209385" algn="l" defTabSz="604693" rtl="0" eaLnBrk="1" latinLnBrk="0" hangingPunct="1">
        <a:defRPr sz="1190" kern="1200">
          <a:solidFill>
            <a:schemeClr val="tx1"/>
          </a:solidFill>
          <a:latin typeface="+mn-lt"/>
          <a:ea typeface="+mn-ea"/>
          <a:cs typeface="+mn-cs"/>
        </a:defRPr>
      </a:lvl5pPr>
      <a:lvl6pPr marL="1511732" algn="l" defTabSz="604693" rtl="0" eaLnBrk="1" latinLnBrk="0" hangingPunct="1">
        <a:defRPr sz="1190" kern="1200">
          <a:solidFill>
            <a:schemeClr val="tx1"/>
          </a:solidFill>
          <a:latin typeface="+mn-lt"/>
          <a:ea typeface="+mn-ea"/>
          <a:cs typeface="+mn-cs"/>
        </a:defRPr>
      </a:lvl6pPr>
      <a:lvl7pPr marL="1814078" algn="l" defTabSz="604693" rtl="0" eaLnBrk="1" latinLnBrk="0" hangingPunct="1">
        <a:defRPr sz="1190" kern="1200">
          <a:solidFill>
            <a:schemeClr val="tx1"/>
          </a:solidFill>
          <a:latin typeface="+mn-lt"/>
          <a:ea typeface="+mn-ea"/>
          <a:cs typeface="+mn-cs"/>
        </a:defRPr>
      </a:lvl7pPr>
      <a:lvl8pPr marL="2116425" algn="l" defTabSz="604693" rtl="0" eaLnBrk="1" latinLnBrk="0" hangingPunct="1">
        <a:defRPr sz="1190" kern="1200">
          <a:solidFill>
            <a:schemeClr val="tx1"/>
          </a:solidFill>
          <a:latin typeface="+mn-lt"/>
          <a:ea typeface="+mn-ea"/>
          <a:cs typeface="+mn-cs"/>
        </a:defRPr>
      </a:lvl8pPr>
      <a:lvl9pPr marL="2418771" algn="l" defTabSz="604693" rtl="0" eaLnBrk="1" latinLnBrk="0" hangingPunct="1">
        <a:defRPr sz="11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524D-F00E-9899-89C1-2450AB91CB47}"/>
              </a:ext>
            </a:extLst>
          </p:cNvPr>
          <p:cNvSpPr>
            <a:spLocks noGrp="1"/>
          </p:cNvSpPr>
          <p:nvPr>
            <p:ph type="ctrTitle"/>
          </p:nvPr>
        </p:nvSpPr>
        <p:spPr>
          <a:xfrm>
            <a:off x="493382" y="1122298"/>
            <a:ext cx="6561668" cy="1579022"/>
          </a:xfrm>
        </p:spPr>
        <p:txBody>
          <a:bodyPr>
            <a:normAutofit fontScale="90000"/>
          </a:bodyPr>
          <a:lstStyle/>
          <a:p>
            <a:br>
              <a:rPr lang="en-GB" noProof="0" dirty="0"/>
            </a:br>
            <a:br>
              <a:rPr lang="en-GB" noProof="0" dirty="0"/>
            </a:br>
            <a:r>
              <a:rPr lang="en-GB" sz="2700" noProof="0" dirty="0"/>
              <a:t>Compensation between </a:t>
            </a:r>
            <a:br>
              <a:rPr lang="en-GB" sz="2700" noProof="0" dirty="0"/>
            </a:br>
            <a:r>
              <a:rPr lang="en-GB" sz="2700" noProof="0" dirty="0"/>
              <a:t>Content and Application Providers (CAPs) and </a:t>
            </a:r>
            <a:br>
              <a:rPr lang="en-GB" sz="2700" noProof="0" dirty="0"/>
            </a:br>
            <a:r>
              <a:rPr lang="en-GB" sz="2700" noProof="0" dirty="0"/>
              <a:t>Network Operators (IAPs)</a:t>
            </a:r>
            <a:endParaRPr lang="en-GB" noProof="0" dirty="0"/>
          </a:p>
        </p:txBody>
      </p:sp>
      <p:sp>
        <p:nvSpPr>
          <p:cNvPr id="3" name="Subtitle 2">
            <a:extLst>
              <a:ext uri="{FF2B5EF4-FFF2-40B4-BE49-F238E27FC236}">
                <a16:creationId xmlns:a16="http://schemas.microsoft.com/office/drawing/2014/main" id="{482DF137-4425-2FBC-2810-D26AFF340B19}"/>
              </a:ext>
            </a:extLst>
          </p:cNvPr>
          <p:cNvSpPr>
            <a:spLocks noGrp="1"/>
          </p:cNvSpPr>
          <p:nvPr>
            <p:ph type="subTitle" idx="1"/>
          </p:nvPr>
        </p:nvSpPr>
        <p:spPr/>
        <p:txBody>
          <a:bodyPr/>
          <a:lstStyle/>
          <a:p>
            <a:r>
              <a:rPr lang="en-GB" noProof="0" dirty="0"/>
              <a:t>J. Scott Marcus, Senior Fellow</a:t>
            </a:r>
          </a:p>
          <a:p>
            <a:r>
              <a:rPr lang="en-GB" dirty="0"/>
              <a:t>TTC Forum, 29 November 2022</a:t>
            </a:r>
            <a:endParaRPr lang="en-GB" noProof="0" dirty="0"/>
          </a:p>
        </p:txBody>
      </p:sp>
    </p:spTree>
    <p:extLst>
      <p:ext uri="{BB962C8B-B14F-4D97-AF65-F5344CB8AC3E}">
        <p14:creationId xmlns:p14="http://schemas.microsoft.com/office/powerpoint/2010/main" val="376990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5108-6C10-67C9-A28C-4E9BB4DA2378}"/>
              </a:ext>
            </a:extLst>
          </p:cNvPr>
          <p:cNvSpPr>
            <a:spLocks noGrp="1"/>
          </p:cNvSpPr>
          <p:nvPr>
            <p:ph type="title"/>
          </p:nvPr>
        </p:nvSpPr>
        <p:spPr/>
        <p:txBody>
          <a:bodyPr/>
          <a:lstStyle/>
          <a:p>
            <a:r>
              <a:rPr lang="en-GB" dirty="0"/>
              <a:t>How the problem has evolved and is evolving:</a:t>
            </a:r>
            <a:br>
              <a:rPr lang="en-GB" dirty="0"/>
            </a:br>
            <a:r>
              <a:rPr lang="en-GB" dirty="0"/>
              <a:t>A great deal has changed in the past twenty years</a:t>
            </a:r>
          </a:p>
        </p:txBody>
      </p:sp>
      <p:sp>
        <p:nvSpPr>
          <p:cNvPr id="3" name="Content Placeholder 2">
            <a:extLst>
              <a:ext uri="{FF2B5EF4-FFF2-40B4-BE49-F238E27FC236}">
                <a16:creationId xmlns:a16="http://schemas.microsoft.com/office/drawing/2014/main" id="{78476D71-AEB6-CF6D-35D8-BCCCFC9D305F}"/>
              </a:ext>
            </a:extLst>
          </p:cNvPr>
          <p:cNvSpPr>
            <a:spLocks noGrp="1"/>
          </p:cNvSpPr>
          <p:nvPr>
            <p:ph idx="1"/>
          </p:nvPr>
        </p:nvSpPr>
        <p:spPr/>
        <p:txBody>
          <a:bodyPr/>
          <a:lstStyle/>
          <a:p>
            <a:r>
              <a:rPr lang="en-GB" dirty="0"/>
              <a:t>Large digital platforms have themselves become ISPs.</a:t>
            </a:r>
          </a:p>
          <a:p>
            <a:r>
              <a:rPr lang="en-GB" dirty="0"/>
              <a:t>CDNs play a huge role in content distribution today.</a:t>
            </a:r>
          </a:p>
          <a:p>
            <a:r>
              <a:rPr lang="en-GB" dirty="0"/>
              <a:t>Network neutrality rules (Open Internet Regulation).</a:t>
            </a:r>
          </a:p>
          <a:p>
            <a:r>
              <a:rPr lang="en-GB" dirty="0"/>
              <a:t>Further progressive improvements in unit costs of carrying traffic.</a:t>
            </a:r>
          </a:p>
          <a:p>
            <a:r>
              <a:rPr lang="en-GB" dirty="0"/>
              <a:t>Changes in global corporate taxation rules.</a:t>
            </a:r>
          </a:p>
        </p:txBody>
      </p:sp>
    </p:spTree>
    <p:extLst>
      <p:ext uri="{BB962C8B-B14F-4D97-AF65-F5344CB8AC3E}">
        <p14:creationId xmlns:p14="http://schemas.microsoft.com/office/powerpoint/2010/main" val="3885191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7118-451F-41A2-55C7-A53C0F70BE0F}"/>
              </a:ext>
            </a:extLst>
          </p:cNvPr>
          <p:cNvSpPr>
            <a:spLocks noGrp="1"/>
          </p:cNvSpPr>
          <p:nvPr>
            <p:ph type="title"/>
          </p:nvPr>
        </p:nvSpPr>
        <p:spPr/>
        <p:txBody>
          <a:bodyPr/>
          <a:lstStyle/>
          <a:p>
            <a:r>
              <a:rPr lang="en-GB" noProof="0" dirty="0"/>
              <a:t>How the problem has evolved and is evolving:</a:t>
            </a:r>
            <a:br>
              <a:rPr lang="en-GB" noProof="0" dirty="0"/>
            </a:br>
            <a:r>
              <a:rPr lang="en-GB" dirty="0"/>
              <a:t>Other changes taking place in parallel may be relevant</a:t>
            </a:r>
          </a:p>
        </p:txBody>
      </p:sp>
      <p:sp>
        <p:nvSpPr>
          <p:cNvPr id="3" name="Content Placeholder 2">
            <a:extLst>
              <a:ext uri="{FF2B5EF4-FFF2-40B4-BE49-F238E27FC236}">
                <a16:creationId xmlns:a16="http://schemas.microsoft.com/office/drawing/2014/main" id="{F8D32608-476B-860D-9F4D-29F4C21D185D}"/>
              </a:ext>
            </a:extLst>
          </p:cNvPr>
          <p:cNvSpPr>
            <a:spLocks noGrp="1"/>
          </p:cNvSpPr>
          <p:nvPr>
            <p:ph idx="1"/>
          </p:nvPr>
        </p:nvSpPr>
        <p:spPr/>
        <p:txBody>
          <a:bodyPr>
            <a:normAutofit fontScale="92500" lnSpcReduction="20000"/>
          </a:bodyPr>
          <a:lstStyle/>
          <a:p>
            <a:r>
              <a:rPr lang="en-GB" dirty="0"/>
              <a:t>The OECD/G20/BEPS reform to corporate taxation is likely to result in substantial transfers from the same CAPs to governments worldwide, including those in the EU. (Marcus et al., 2022)</a:t>
            </a:r>
          </a:p>
          <a:p>
            <a:r>
              <a:rPr lang="en-GB" dirty="0"/>
              <a:t>“Under Pillar One, taxing rights on more than USD 125 billion of profit are expected to be reallocated to market jurisdictions each year. With respect to Pillar Two, the global minimum tax rate of 15% is estimated to generate around USD 150 billion in new tax revenues globally per year.”</a:t>
            </a:r>
          </a:p>
          <a:p>
            <a:pPr marL="0" indent="0" algn="r">
              <a:buNone/>
            </a:pPr>
            <a:r>
              <a:rPr lang="en-GB" sz="1500" dirty="0"/>
              <a:t>(OECD/G20 Base Erosion and Profit Shifting Project, 2021)</a:t>
            </a:r>
            <a:br>
              <a:rPr lang="en-GB" sz="1500" dirty="0"/>
            </a:br>
            <a:endParaRPr lang="en-GB" sz="1500" dirty="0"/>
          </a:p>
          <a:p>
            <a:r>
              <a:rPr lang="en-GB" dirty="0"/>
              <a:t>But these payments do not necessarily flow to network operators.</a:t>
            </a:r>
          </a:p>
        </p:txBody>
      </p:sp>
    </p:spTree>
    <p:extLst>
      <p:ext uri="{BB962C8B-B14F-4D97-AF65-F5344CB8AC3E}">
        <p14:creationId xmlns:p14="http://schemas.microsoft.com/office/powerpoint/2010/main" val="214632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7D89-0712-279C-B7EF-EED5A3E1A4A5}"/>
              </a:ext>
            </a:extLst>
          </p:cNvPr>
          <p:cNvSpPr>
            <a:spLocks noGrp="1"/>
          </p:cNvSpPr>
          <p:nvPr>
            <p:ph type="title"/>
          </p:nvPr>
        </p:nvSpPr>
        <p:spPr/>
        <p:txBody>
          <a:bodyPr/>
          <a:lstStyle/>
          <a:p>
            <a:r>
              <a:rPr lang="en-GB" noProof="0" dirty="0"/>
              <a:t>How the problem has evolved and is evolving:</a:t>
            </a:r>
            <a:br>
              <a:rPr lang="en-GB" noProof="0" dirty="0"/>
            </a:br>
            <a:r>
              <a:rPr lang="en-GB" dirty="0"/>
              <a:t>Appropriateness of c</a:t>
            </a:r>
            <a:r>
              <a:rPr lang="en-GB" noProof="0" dirty="0" err="1"/>
              <a:t>ommercial</a:t>
            </a:r>
            <a:r>
              <a:rPr lang="en-GB" noProof="0" dirty="0"/>
              <a:t> negotiations</a:t>
            </a:r>
          </a:p>
        </p:txBody>
      </p:sp>
      <p:sp>
        <p:nvSpPr>
          <p:cNvPr id="3" name="Content Placeholder 2">
            <a:extLst>
              <a:ext uri="{FF2B5EF4-FFF2-40B4-BE49-F238E27FC236}">
                <a16:creationId xmlns:a16="http://schemas.microsoft.com/office/drawing/2014/main" id="{ED5A51D0-0B65-D852-4683-7327A927F0F7}"/>
              </a:ext>
            </a:extLst>
          </p:cNvPr>
          <p:cNvSpPr>
            <a:spLocks noGrp="1"/>
          </p:cNvSpPr>
          <p:nvPr>
            <p:ph idx="1"/>
          </p:nvPr>
        </p:nvSpPr>
        <p:spPr/>
        <p:txBody>
          <a:bodyPr>
            <a:normAutofit/>
          </a:bodyPr>
          <a:lstStyle/>
          <a:p>
            <a:r>
              <a:rPr lang="en-GB" dirty="0"/>
              <a:t>Historically, it was routinely argued that commercial negotiations would produce better outcomes than a regulatory solution.</a:t>
            </a:r>
          </a:p>
          <a:p>
            <a:r>
              <a:rPr lang="en-GB" dirty="0"/>
              <a:t>Regulation in Korea appears to have been counter-productive.</a:t>
            </a:r>
          </a:p>
          <a:p>
            <a:r>
              <a:rPr lang="en-GB" dirty="0"/>
              <a:t>But commercial negotiations may also have their limitations:</a:t>
            </a:r>
          </a:p>
          <a:p>
            <a:pPr lvl="1"/>
            <a:r>
              <a:rPr lang="en-GB" dirty="0"/>
              <a:t>Increased negotiating power of large online platforms over time.</a:t>
            </a:r>
          </a:p>
          <a:p>
            <a:pPr lvl="1"/>
            <a:r>
              <a:rPr lang="en-GB" dirty="0"/>
              <a:t>Net neutrality rules that prevent network operators from threatening online platforms, but leave large online platforms free to threaten network operators.</a:t>
            </a:r>
          </a:p>
          <a:p>
            <a:pPr lvl="1"/>
            <a:r>
              <a:rPr lang="en-GB" dirty="0"/>
              <a:t>Possibly insufficient economic incentives for online platforms to economise on their use of network bandwidth.</a:t>
            </a:r>
          </a:p>
        </p:txBody>
      </p:sp>
    </p:spTree>
    <p:extLst>
      <p:ext uri="{BB962C8B-B14F-4D97-AF65-F5344CB8AC3E}">
        <p14:creationId xmlns:p14="http://schemas.microsoft.com/office/powerpoint/2010/main" val="172751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DB1E-7507-C455-F7E5-47679394B964}"/>
              </a:ext>
            </a:extLst>
          </p:cNvPr>
          <p:cNvSpPr>
            <a:spLocks noGrp="1"/>
          </p:cNvSpPr>
          <p:nvPr>
            <p:ph type="title"/>
          </p:nvPr>
        </p:nvSpPr>
        <p:spPr/>
        <p:txBody>
          <a:bodyPr/>
          <a:lstStyle/>
          <a:p>
            <a:r>
              <a:rPr lang="en-GB" noProof="0" dirty="0"/>
              <a:t>Questions for discussion:</a:t>
            </a:r>
            <a:br>
              <a:rPr lang="en-GB" noProof="0" dirty="0"/>
            </a:br>
            <a:r>
              <a:rPr lang="en-GB" noProof="0" dirty="0"/>
              <a:t>A “fair” allocation of costs?</a:t>
            </a:r>
          </a:p>
        </p:txBody>
      </p:sp>
      <p:sp>
        <p:nvSpPr>
          <p:cNvPr id="3" name="Content Placeholder 2">
            <a:extLst>
              <a:ext uri="{FF2B5EF4-FFF2-40B4-BE49-F238E27FC236}">
                <a16:creationId xmlns:a16="http://schemas.microsoft.com/office/drawing/2014/main" id="{8B6D2EEF-0DDB-5322-C36D-27FE365A743B}"/>
              </a:ext>
            </a:extLst>
          </p:cNvPr>
          <p:cNvSpPr>
            <a:spLocks noGrp="1"/>
          </p:cNvSpPr>
          <p:nvPr>
            <p:ph idx="1"/>
          </p:nvPr>
        </p:nvSpPr>
        <p:spPr/>
        <p:txBody>
          <a:bodyPr>
            <a:normAutofit fontScale="92500" lnSpcReduction="10000"/>
          </a:bodyPr>
          <a:lstStyle/>
          <a:p>
            <a:r>
              <a:rPr lang="en-GB" dirty="0"/>
              <a:t>Is it meaningful to speak of </a:t>
            </a:r>
            <a:r>
              <a:rPr lang="en-GB" i="1" dirty="0"/>
              <a:t>cost causation </a:t>
            </a:r>
            <a:r>
              <a:rPr lang="en-GB" dirty="0"/>
              <a:t>here?</a:t>
            </a:r>
          </a:p>
          <a:p>
            <a:pPr lvl="1"/>
            <a:r>
              <a:rPr lang="en-GB" dirty="0"/>
              <a:t>cf. Jeon, </a:t>
            </a:r>
            <a:r>
              <a:rPr lang="en-GB" dirty="0" err="1"/>
              <a:t>Laffont</a:t>
            </a:r>
            <a:r>
              <a:rPr lang="en-GB" dirty="0"/>
              <a:t> and </a:t>
            </a:r>
            <a:r>
              <a:rPr lang="en-GB" dirty="0" err="1"/>
              <a:t>Tirole</a:t>
            </a:r>
            <a:r>
              <a:rPr lang="en-GB" dirty="0"/>
              <a:t> (2003), “On the Receiver Pays Principle”</a:t>
            </a:r>
          </a:p>
          <a:p>
            <a:r>
              <a:rPr lang="en-GB" dirty="0"/>
              <a:t>How are unit costs per user per GB evolving over time?</a:t>
            </a:r>
          </a:p>
          <a:p>
            <a:r>
              <a:rPr lang="en-GB" dirty="0"/>
              <a:t>What do we mean when we speak of “fairness” in this context?</a:t>
            </a:r>
          </a:p>
          <a:p>
            <a:r>
              <a:rPr lang="en-GB" dirty="0"/>
              <a:t>How might we define optimal compensation between CAPs and IAPs? Is it necessarily zero compensation?</a:t>
            </a:r>
          </a:p>
          <a:p>
            <a:pPr lvl="1"/>
            <a:r>
              <a:rPr lang="en-GB" dirty="0"/>
              <a:t>Is the LMRT societal optimality measure at all useful?</a:t>
            </a:r>
          </a:p>
          <a:p>
            <a:pPr lvl="1"/>
            <a:r>
              <a:rPr lang="en-GB" dirty="0"/>
              <a:t>Is it realistically quantifiable?</a:t>
            </a:r>
          </a:p>
          <a:p>
            <a:pPr lvl="1"/>
            <a:r>
              <a:rPr lang="en-GB" dirty="0"/>
              <a:t>Are other metrics worth thinking about?</a:t>
            </a:r>
          </a:p>
        </p:txBody>
      </p:sp>
    </p:spTree>
    <p:extLst>
      <p:ext uri="{BB962C8B-B14F-4D97-AF65-F5344CB8AC3E}">
        <p14:creationId xmlns:p14="http://schemas.microsoft.com/office/powerpoint/2010/main" val="231306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5DB1E-7507-C455-F7E5-47679394B964}"/>
              </a:ext>
            </a:extLst>
          </p:cNvPr>
          <p:cNvSpPr>
            <a:spLocks noGrp="1"/>
          </p:cNvSpPr>
          <p:nvPr>
            <p:ph type="title"/>
          </p:nvPr>
        </p:nvSpPr>
        <p:spPr/>
        <p:txBody>
          <a:bodyPr/>
          <a:lstStyle/>
          <a:p>
            <a:r>
              <a:rPr lang="en-GB" dirty="0"/>
              <a:t>More q</a:t>
            </a:r>
            <a:r>
              <a:rPr lang="en-GB" noProof="0" dirty="0" err="1"/>
              <a:t>uestions</a:t>
            </a:r>
            <a:r>
              <a:rPr lang="en-GB" noProof="0" dirty="0"/>
              <a:t> for discussion:</a:t>
            </a:r>
            <a:br>
              <a:rPr lang="en-GB" noProof="0" dirty="0"/>
            </a:br>
            <a:r>
              <a:rPr lang="en-GB" noProof="0" dirty="0"/>
              <a:t>Commercial negotiations</a:t>
            </a:r>
          </a:p>
        </p:txBody>
      </p:sp>
      <p:sp>
        <p:nvSpPr>
          <p:cNvPr id="3" name="Content Placeholder 2">
            <a:extLst>
              <a:ext uri="{FF2B5EF4-FFF2-40B4-BE49-F238E27FC236}">
                <a16:creationId xmlns:a16="http://schemas.microsoft.com/office/drawing/2014/main" id="{8B6D2EEF-0DDB-5322-C36D-27FE365A743B}"/>
              </a:ext>
            </a:extLst>
          </p:cNvPr>
          <p:cNvSpPr>
            <a:spLocks noGrp="1"/>
          </p:cNvSpPr>
          <p:nvPr>
            <p:ph idx="1"/>
          </p:nvPr>
        </p:nvSpPr>
        <p:spPr/>
        <p:txBody>
          <a:bodyPr>
            <a:normAutofit/>
          </a:bodyPr>
          <a:lstStyle/>
          <a:p>
            <a:r>
              <a:rPr lang="en-GB" dirty="0"/>
              <a:t>What if anything is not working as well as it might or should in current commercial negotiation processes?</a:t>
            </a:r>
          </a:p>
          <a:p>
            <a:pPr lvl="1"/>
            <a:r>
              <a:rPr lang="en-GB" dirty="0"/>
              <a:t>Can anything be done to make negotiations better or fairer?</a:t>
            </a:r>
          </a:p>
          <a:p>
            <a:r>
              <a:rPr lang="en-GB" dirty="0"/>
              <a:t>Arbitration is sometimes put forward as a possible “solution”.</a:t>
            </a:r>
          </a:p>
          <a:p>
            <a:pPr lvl="1"/>
            <a:r>
              <a:rPr lang="en-GB" dirty="0"/>
              <a:t>Is it possible to define a concrete, quantifiable standard for what the results of an arbitration or other adjudication ought to be?</a:t>
            </a:r>
          </a:p>
          <a:p>
            <a:pPr lvl="1"/>
            <a:r>
              <a:rPr lang="en-GB" dirty="0"/>
              <a:t>In the absence of a concrete standard, how might anything be adjudicated?</a:t>
            </a:r>
          </a:p>
        </p:txBody>
      </p:sp>
    </p:spTree>
    <p:extLst>
      <p:ext uri="{BB962C8B-B14F-4D97-AF65-F5344CB8AC3E}">
        <p14:creationId xmlns:p14="http://schemas.microsoft.com/office/powerpoint/2010/main" val="288264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783D-A0CD-6E05-B291-BAE965E2313F}"/>
              </a:ext>
            </a:extLst>
          </p:cNvPr>
          <p:cNvSpPr>
            <a:spLocks noGrp="1"/>
          </p:cNvSpPr>
          <p:nvPr>
            <p:ph type="title"/>
          </p:nvPr>
        </p:nvSpPr>
        <p:spPr/>
        <p:txBody>
          <a:bodyPr/>
          <a:lstStyle/>
          <a:p>
            <a:r>
              <a:rPr lang="en-GB" dirty="0"/>
              <a:t>Still more q</a:t>
            </a:r>
            <a:r>
              <a:rPr lang="en-GB" noProof="0" dirty="0" err="1"/>
              <a:t>uestions</a:t>
            </a:r>
            <a:r>
              <a:rPr lang="en-GB" noProof="0" dirty="0"/>
              <a:t> for discussion:</a:t>
            </a:r>
            <a:br>
              <a:rPr lang="en-GB" noProof="0" dirty="0"/>
            </a:br>
            <a:r>
              <a:rPr lang="en-GB" noProof="0" dirty="0"/>
              <a:t>Beyond interconnection</a:t>
            </a:r>
            <a:endParaRPr lang="en-GB" dirty="0"/>
          </a:p>
        </p:txBody>
      </p:sp>
      <p:sp>
        <p:nvSpPr>
          <p:cNvPr id="3" name="Content Placeholder 2">
            <a:extLst>
              <a:ext uri="{FF2B5EF4-FFF2-40B4-BE49-F238E27FC236}">
                <a16:creationId xmlns:a16="http://schemas.microsoft.com/office/drawing/2014/main" id="{22508014-52EE-C8A1-4663-CF4576F9BB60}"/>
              </a:ext>
            </a:extLst>
          </p:cNvPr>
          <p:cNvSpPr>
            <a:spLocks noGrp="1"/>
          </p:cNvSpPr>
          <p:nvPr>
            <p:ph idx="1"/>
          </p:nvPr>
        </p:nvSpPr>
        <p:spPr/>
        <p:txBody>
          <a:bodyPr/>
          <a:lstStyle/>
          <a:p>
            <a:r>
              <a:rPr lang="en-GB" dirty="0"/>
              <a:t>What other mechanisms – taxation, whatever – might be considered to mitigate any perceived imbalance?</a:t>
            </a:r>
          </a:p>
          <a:p>
            <a:r>
              <a:rPr lang="en-GB" dirty="0"/>
              <a:t>Do the coming OECD/G20/BEPS changes to corporate taxation need to be reflected in the discussion? If so, how?</a:t>
            </a:r>
          </a:p>
        </p:txBody>
      </p:sp>
    </p:spTree>
    <p:extLst>
      <p:ext uri="{BB962C8B-B14F-4D97-AF65-F5344CB8AC3E}">
        <p14:creationId xmlns:p14="http://schemas.microsoft.com/office/powerpoint/2010/main" val="183516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46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3F5B-4EFD-4EAA-1ED0-B5C955E18519}"/>
              </a:ext>
            </a:extLst>
          </p:cNvPr>
          <p:cNvSpPr>
            <a:spLocks noGrp="1"/>
          </p:cNvSpPr>
          <p:nvPr>
            <p:ph type="title"/>
          </p:nvPr>
        </p:nvSpPr>
        <p:spPr/>
        <p:txBody>
          <a:bodyPr>
            <a:normAutofit fontScale="90000"/>
          </a:bodyPr>
          <a:lstStyle/>
          <a:p>
            <a:r>
              <a:rPr lang="en-GB" noProof="0" dirty="0"/>
              <a:t>Compensation between </a:t>
            </a:r>
            <a:br>
              <a:rPr lang="en-GB" noProof="0" dirty="0"/>
            </a:br>
            <a:r>
              <a:rPr lang="en-GB" noProof="0" dirty="0"/>
              <a:t>Content and Application Providers (CAPs) and </a:t>
            </a:r>
            <a:br>
              <a:rPr lang="en-GB" noProof="0" dirty="0"/>
            </a:br>
            <a:r>
              <a:rPr lang="en-GB" noProof="0" dirty="0"/>
              <a:t>Network Operators (IAPs)</a:t>
            </a:r>
          </a:p>
        </p:txBody>
      </p:sp>
      <p:sp>
        <p:nvSpPr>
          <p:cNvPr id="3" name="Content Placeholder 2">
            <a:extLst>
              <a:ext uri="{FF2B5EF4-FFF2-40B4-BE49-F238E27FC236}">
                <a16:creationId xmlns:a16="http://schemas.microsoft.com/office/drawing/2014/main" id="{CAF080C5-A9A5-CA7A-F4F4-5C01169D8186}"/>
              </a:ext>
            </a:extLst>
          </p:cNvPr>
          <p:cNvSpPr>
            <a:spLocks noGrp="1"/>
          </p:cNvSpPr>
          <p:nvPr>
            <p:ph idx="1"/>
          </p:nvPr>
        </p:nvSpPr>
        <p:spPr/>
        <p:txBody>
          <a:bodyPr/>
          <a:lstStyle/>
          <a:p>
            <a:r>
              <a:rPr lang="en-GB" dirty="0"/>
              <a:t>Quick r</a:t>
            </a:r>
            <a:r>
              <a:rPr lang="en-GB" noProof="0" dirty="0" err="1"/>
              <a:t>eview</a:t>
            </a:r>
            <a:r>
              <a:rPr lang="en-GB" noProof="0" dirty="0"/>
              <a:t>: peering versus transit</a:t>
            </a:r>
          </a:p>
          <a:p>
            <a:r>
              <a:rPr lang="en-GB" noProof="0" dirty="0"/>
              <a:t>Internet interconnection, two-sided markets, and optimality</a:t>
            </a:r>
          </a:p>
          <a:p>
            <a:r>
              <a:rPr lang="en-GB" dirty="0"/>
              <a:t>Traffic growth and cost growth</a:t>
            </a:r>
          </a:p>
          <a:p>
            <a:r>
              <a:rPr lang="en-GB" noProof="0" dirty="0"/>
              <a:t>How the problem has evolved and is evolving</a:t>
            </a:r>
          </a:p>
          <a:p>
            <a:r>
              <a:rPr lang="en-GB" noProof="0" dirty="0"/>
              <a:t>Questions for discussion</a:t>
            </a:r>
          </a:p>
        </p:txBody>
      </p:sp>
    </p:spTree>
    <p:extLst>
      <p:ext uri="{BB962C8B-B14F-4D97-AF65-F5344CB8AC3E}">
        <p14:creationId xmlns:p14="http://schemas.microsoft.com/office/powerpoint/2010/main" val="394698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708D-9531-C75D-9400-6D8DC3C5EAD6}"/>
              </a:ext>
            </a:extLst>
          </p:cNvPr>
          <p:cNvSpPr>
            <a:spLocks noGrp="1"/>
          </p:cNvSpPr>
          <p:nvPr>
            <p:ph type="title"/>
          </p:nvPr>
        </p:nvSpPr>
        <p:spPr/>
        <p:txBody>
          <a:bodyPr/>
          <a:lstStyle/>
          <a:p>
            <a:r>
              <a:rPr lang="en-GB" noProof="0" dirty="0"/>
              <a:t>My own background / full disclosure</a:t>
            </a:r>
          </a:p>
        </p:txBody>
      </p:sp>
      <p:sp>
        <p:nvSpPr>
          <p:cNvPr id="3" name="Content Placeholder 2">
            <a:extLst>
              <a:ext uri="{FF2B5EF4-FFF2-40B4-BE49-F238E27FC236}">
                <a16:creationId xmlns:a16="http://schemas.microsoft.com/office/drawing/2014/main" id="{098A7E5B-C43A-8305-0762-317CF0168283}"/>
              </a:ext>
            </a:extLst>
          </p:cNvPr>
          <p:cNvSpPr>
            <a:spLocks noGrp="1"/>
          </p:cNvSpPr>
          <p:nvPr>
            <p:ph idx="1"/>
          </p:nvPr>
        </p:nvSpPr>
        <p:spPr>
          <a:xfrm>
            <a:off x="554326" y="1434095"/>
            <a:ext cx="7008009" cy="2348495"/>
          </a:xfrm>
        </p:spPr>
        <p:txBody>
          <a:bodyPr>
            <a:normAutofit/>
          </a:bodyPr>
          <a:lstStyle/>
          <a:p>
            <a:r>
              <a:rPr lang="en-GB" dirty="0"/>
              <a:t>As CTO, negotiated peering agreements for GTE Internetworking.</a:t>
            </a:r>
          </a:p>
          <a:p>
            <a:r>
              <a:rPr lang="en-GB" dirty="0"/>
              <a:t>Co-authored theoretical economic analysis w/</a:t>
            </a:r>
            <a:r>
              <a:rPr lang="en-GB" dirty="0" err="1"/>
              <a:t>Laffont</a:t>
            </a:r>
            <a:r>
              <a:rPr lang="en-GB" dirty="0"/>
              <a:t>/Rey/</a:t>
            </a:r>
            <a:r>
              <a:rPr lang="en-GB" dirty="0" err="1"/>
              <a:t>Tirole</a:t>
            </a:r>
            <a:r>
              <a:rPr lang="en-GB" dirty="0"/>
              <a:t>.</a:t>
            </a:r>
          </a:p>
          <a:p>
            <a:r>
              <a:rPr lang="en-GB" dirty="0"/>
              <a:t>Led numerous studies on IP interconnection and net neutrality for Commission, Parliament, and German BNetzA.</a:t>
            </a:r>
          </a:p>
          <a:p>
            <a:r>
              <a:rPr lang="en-GB" dirty="0"/>
              <a:t>Two studies for Google in 2012 and 2014 (WCIT).</a:t>
            </a:r>
          </a:p>
          <a:p>
            <a:r>
              <a:rPr lang="en-GB" dirty="0"/>
              <a:t>Expert adviser to the WIK 2022 interconnection study for BNetzA.</a:t>
            </a:r>
          </a:p>
          <a:p>
            <a:r>
              <a:rPr lang="en-GB" dirty="0"/>
              <a:t>Deputy </a:t>
            </a:r>
            <a:r>
              <a:rPr lang="en-GB" dirty="0" err="1"/>
              <a:t>Proj</a:t>
            </a:r>
            <a:r>
              <a:rPr lang="en-GB" dirty="0"/>
              <a:t> </a:t>
            </a:r>
            <a:r>
              <a:rPr lang="en-GB" dirty="0" err="1"/>
              <a:t>Mgr</a:t>
            </a:r>
            <a:r>
              <a:rPr lang="en-GB" dirty="0"/>
              <a:t> for new net neutrality study for the Commission.</a:t>
            </a:r>
          </a:p>
        </p:txBody>
      </p:sp>
    </p:spTree>
    <p:extLst>
      <p:ext uri="{BB962C8B-B14F-4D97-AF65-F5344CB8AC3E}">
        <p14:creationId xmlns:p14="http://schemas.microsoft.com/office/powerpoint/2010/main" val="77020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a:bodyPr>
          <a:lstStyle/>
          <a:p>
            <a:r>
              <a:rPr lang="en-GB" altLang="en-US" dirty="0"/>
              <a:t>Internet Peering and Transit</a:t>
            </a:r>
          </a:p>
        </p:txBody>
      </p:sp>
      <p:sp>
        <p:nvSpPr>
          <p:cNvPr id="109571" name="Rectangle 3"/>
          <p:cNvSpPr>
            <a:spLocks noGrp="1" noChangeArrowheads="1"/>
          </p:cNvSpPr>
          <p:nvPr>
            <p:ph idx="1"/>
          </p:nvPr>
        </p:nvSpPr>
        <p:spPr/>
        <p:txBody>
          <a:bodyPr>
            <a:normAutofit fontScale="92500"/>
          </a:bodyPr>
          <a:lstStyle/>
          <a:p>
            <a:pPr algn="just">
              <a:lnSpc>
                <a:spcPct val="80000"/>
              </a:lnSpc>
              <a:spcAft>
                <a:spcPts val="397"/>
              </a:spcAft>
            </a:pPr>
            <a:r>
              <a:rPr lang="en-US" altLang="en-US" sz="992" i="1" dirty="0"/>
              <a:t>“Peering</a:t>
            </a:r>
            <a:r>
              <a:rPr lang="en-US" altLang="en-US" sz="992" dirty="0"/>
              <a:t> is an agreement between ISPs to carry traffic for each other and for their respective customers. Peering does not include the obligation to carry traffic to third parties. Peering is usually a bilateral business and technical arrangement, where two providers agree to accept traffic from one another, and from one another’s customers (and thus from their customers’ customers). …</a:t>
            </a:r>
          </a:p>
          <a:p>
            <a:pPr algn="just">
              <a:lnSpc>
                <a:spcPct val="80000"/>
              </a:lnSpc>
              <a:spcAft>
                <a:spcPts val="397"/>
              </a:spcAft>
            </a:pPr>
            <a:r>
              <a:rPr lang="en-US" altLang="en-US" sz="992" i="1" dirty="0"/>
              <a:t>Transit</a:t>
            </a:r>
            <a:r>
              <a:rPr lang="en-US" altLang="en-US" sz="992" dirty="0"/>
              <a:t> is an agreement where an ISP agrees to carry traffic on behalf of another ISP or end user. In most cases transit will include an obligation to carry traffic to third parties. Transit is usually a bilateral business and technical arrangement, where one provider (the transit provider) agrees to carry traffic to third parties on behalf of another provider or an end user (the customer).  In most cases, the transit provider carries traffic to and from its other customers, and to and from every destination on the Internet, as part of the transit arrangement. In a transit agreement, the ISP often also provides ancillary services, such as Service Level Agreements, installation support, local telecom provisioning, and Network Operations Center (NOC) support.</a:t>
            </a:r>
          </a:p>
          <a:p>
            <a:pPr algn="just">
              <a:lnSpc>
                <a:spcPct val="80000"/>
              </a:lnSpc>
              <a:spcAft>
                <a:spcPts val="397"/>
              </a:spcAft>
            </a:pPr>
            <a:r>
              <a:rPr lang="en-US" altLang="en-US" sz="992" dirty="0"/>
              <a:t>Peering thus offers a provider access only to a single provider’s customers. Transit, by contrast, usually provides access at a predictable price to the entire Internet.</a:t>
            </a:r>
          </a:p>
          <a:p>
            <a:pPr algn="just">
              <a:lnSpc>
                <a:spcPct val="80000"/>
              </a:lnSpc>
              <a:spcAft>
                <a:spcPts val="397"/>
              </a:spcAft>
            </a:pPr>
            <a:r>
              <a:rPr lang="en-US" altLang="en-US" sz="992" dirty="0"/>
              <a:t>Historically, peering has often been done on a bill-and-keep basis, without cash payments. Peering where there is no explicit exchange of money between parties, and where each party supports part of the cost of the interconnect, … is typically used where both parties perceive a roughly equal exchange of value. Peering therefore is fundamentally a barter relationship.”</a:t>
            </a:r>
          </a:p>
          <a:p>
            <a:pPr algn="just">
              <a:lnSpc>
                <a:spcPct val="80000"/>
              </a:lnSpc>
              <a:spcAft>
                <a:spcPts val="397"/>
              </a:spcAft>
              <a:buNone/>
            </a:pPr>
            <a:r>
              <a:rPr lang="en-US" altLang="en-US" sz="992" dirty="0"/>
              <a:t>				- NRIC V (US FCC), Interoperability Focus Group</a:t>
            </a:r>
            <a:endParaRPr lang="en-GB" altLang="en-US" sz="992" dirty="0"/>
          </a:p>
        </p:txBody>
      </p:sp>
    </p:spTree>
    <p:extLst>
      <p:ext uri="{BB962C8B-B14F-4D97-AF65-F5344CB8AC3E}">
        <p14:creationId xmlns:p14="http://schemas.microsoft.com/office/powerpoint/2010/main" val="176212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8B441-CE01-693F-A229-C8D2408E2361}"/>
              </a:ext>
            </a:extLst>
          </p:cNvPr>
          <p:cNvSpPr>
            <a:spLocks noGrp="1"/>
          </p:cNvSpPr>
          <p:nvPr>
            <p:ph type="title"/>
          </p:nvPr>
        </p:nvSpPr>
        <p:spPr/>
        <p:txBody>
          <a:bodyPr/>
          <a:lstStyle/>
          <a:p>
            <a:r>
              <a:rPr lang="en-GB" dirty="0"/>
              <a:t>Payments for peering</a:t>
            </a:r>
          </a:p>
        </p:txBody>
      </p:sp>
      <p:sp>
        <p:nvSpPr>
          <p:cNvPr id="3" name="Content Placeholder 2">
            <a:extLst>
              <a:ext uri="{FF2B5EF4-FFF2-40B4-BE49-F238E27FC236}">
                <a16:creationId xmlns:a16="http://schemas.microsoft.com/office/drawing/2014/main" id="{852BD110-999C-4FA1-5A92-5E64525F47BD}"/>
              </a:ext>
            </a:extLst>
          </p:cNvPr>
          <p:cNvSpPr>
            <a:spLocks noGrp="1"/>
          </p:cNvSpPr>
          <p:nvPr>
            <p:ph idx="1"/>
          </p:nvPr>
        </p:nvSpPr>
        <p:spPr/>
        <p:txBody>
          <a:bodyPr/>
          <a:lstStyle/>
          <a:p>
            <a:r>
              <a:rPr lang="en-GB" dirty="0"/>
              <a:t>It was not always assumed that settlement-free peering (zero access fees) would be the norm.</a:t>
            </a:r>
          </a:p>
          <a:p>
            <a:r>
              <a:rPr lang="en-GB" dirty="0"/>
              <a:t>Twenty years ago, most experts assumed that payments would be needed in order to enable end-to-end quality differentiation.</a:t>
            </a:r>
          </a:p>
          <a:p>
            <a:r>
              <a:rPr lang="en-GB" dirty="0"/>
              <a:t>For many reasons (declining unit costs, complexity of David Clark’s RSVP, transaction costs, and more), this failed to emerge.</a:t>
            </a:r>
          </a:p>
          <a:p>
            <a:r>
              <a:rPr lang="en-GB" dirty="0"/>
              <a:t>This neglected old literature might possibly provide insights for the current debate.</a:t>
            </a:r>
          </a:p>
        </p:txBody>
      </p:sp>
    </p:spTree>
    <p:extLst>
      <p:ext uri="{BB962C8B-B14F-4D97-AF65-F5344CB8AC3E}">
        <p14:creationId xmlns:p14="http://schemas.microsoft.com/office/powerpoint/2010/main" val="30278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Theoretical economics à la LMRT: two-sided markets</a:t>
            </a:r>
          </a:p>
        </p:txBody>
      </p:sp>
      <p:pic>
        <p:nvPicPr>
          <p:cNvPr id="3338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54038" y="1554374"/>
            <a:ext cx="3427412" cy="218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platzhalter 3"/>
          <p:cNvSpPr>
            <a:spLocks noGrp="1"/>
          </p:cNvSpPr>
          <p:nvPr>
            <p:ph sz="half" idx="2"/>
          </p:nvPr>
        </p:nvSpPr>
        <p:spPr/>
        <p:txBody>
          <a:bodyPr>
            <a:normAutofit/>
          </a:bodyPr>
          <a:lstStyle/>
          <a:p>
            <a:r>
              <a:rPr lang="en-GB" dirty="0"/>
              <a:t>The </a:t>
            </a:r>
            <a:r>
              <a:rPr lang="en-GB" dirty="0" err="1"/>
              <a:t>Laffont</a:t>
            </a:r>
            <a:r>
              <a:rPr lang="en-GB" dirty="0"/>
              <a:t>, Marcus, Rey and </a:t>
            </a:r>
            <a:r>
              <a:rPr lang="en-GB" dirty="0" err="1"/>
              <a:t>Tirole</a:t>
            </a:r>
            <a:r>
              <a:rPr lang="en-GB" dirty="0"/>
              <a:t> (2003) (LMRT) paper analyses possible payments between ISPs serving “websites” and “eyeballs”.</a:t>
            </a:r>
          </a:p>
          <a:p>
            <a:r>
              <a:rPr lang="en-GB" dirty="0"/>
              <a:t>The ISPs </a:t>
            </a:r>
            <a:r>
              <a:rPr lang="en-GB" i="1" dirty="0"/>
              <a:t>collectively</a:t>
            </a:r>
            <a:r>
              <a:rPr lang="en-GB" dirty="0"/>
              <a:t> are a two-sided platform.</a:t>
            </a:r>
          </a:p>
          <a:p>
            <a:r>
              <a:rPr lang="en-GB" dirty="0"/>
              <a:t>The commercial ISP role is now vertically integrated into many large online platforms.</a:t>
            </a:r>
          </a:p>
        </p:txBody>
      </p:sp>
      <p:sp>
        <p:nvSpPr>
          <p:cNvPr id="3" name="Textfeld 2"/>
          <p:cNvSpPr txBox="1"/>
          <p:nvPr/>
        </p:nvSpPr>
        <p:spPr>
          <a:xfrm>
            <a:off x="2720652" y="3883910"/>
            <a:ext cx="2616422" cy="336759"/>
          </a:xfrm>
          <a:prstGeom prst="rect">
            <a:avLst/>
          </a:prstGeom>
          <a:noFill/>
        </p:spPr>
        <p:txBody>
          <a:bodyPr wrap="none" rtlCol="0">
            <a:spAutoFit/>
          </a:bodyPr>
          <a:lstStyle/>
          <a:p>
            <a:pPr algn="ctr"/>
            <a:r>
              <a:rPr lang="en-GB" sz="794" dirty="0"/>
              <a:t>Source: </a:t>
            </a:r>
            <a:r>
              <a:rPr lang="en-GB" sz="794" dirty="0" err="1"/>
              <a:t>Laffont</a:t>
            </a:r>
            <a:r>
              <a:rPr lang="en-GB" sz="794" dirty="0"/>
              <a:t>, Marcus, Rey and </a:t>
            </a:r>
            <a:r>
              <a:rPr lang="en-GB" sz="794" dirty="0" err="1"/>
              <a:t>Tirole</a:t>
            </a:r>
            <a:r>
              <a:rPr lang="en-GB" sz="794" dirty="0"/>
              <a:t> (2003),</a:t>
            </a:r>
            <a:br>
              <a:rPr lang="en-GB" sz="794" dirty="0"/>
            </a:br>
            <a:r>
              <a:rPr lang="en-GB" sz="794" dirty="0"/>
              <a:t>“Internet Interconnection and the off-net pricing principle”</a:t>
            </a:r>
          </a:p>
        </p:txBody>
      </p:sp>
    </p:spTree>
    <p:extLst>
      <p:ext uri="{BB962C8B-B14F-4D97-AF65-F5344CB8AC3E}">
        <p14:creationId xmlns:p14="http://schemas.microsoft.com/office/powerpoint/2010/main" val="377368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Theoretical economics à la LMRT: impact on prices</a:t>
            </a:r>
          </a:p>
        </p:txBody>
      </p:sp>
      <p:sp>
        <p:nvSpPr>
          <p:cNvPr id="3" name="Inhaltsplatzhalter 2"/>
          <p:cNvSpPr>
            <a:spLocks noGrp="1"/>
          </p:cNvSpPr>
          <p:nvPr>
            <p:ph idx="1"/>
          </p:nvPr>
        </p:nvSpPr>
        <p:spPr/>
        <p:txBody>
          <a:bodyPr>
            <a:normAutofit lnSpcReduction="10000"/>
          </a:bodyPr>
          <a:lstStyle/>
          <a:p>
            <a:pPr lvl="0"/>
            <a:r>
              <a:rPr lang="en-GB" sz="1600" dirty="0">
                <a:latin typeface="+mn-lt"/>
                <a:cs typeface="+mn-cs"/>
              </a:rPr>
              <a:t>Under suitable assumptions, and in the absence of market power, price for traffic sent would reflect the sum of the on-net origination costs plus any access fee that might be charged; price for traffic received would reflect on-net termination costs minus the access fee.</a:t>
            </a:r>
          </a:p>
          <a:p>
            <a:r>
              <a:rPr lang="en-GB" sz="1600" dirty="0">
                <a:latin typeface="+mn-lt"/>
                <a:cs typeface="+mn-cs"/>
              </a:rPr>
              <a:t>The access charge affects the level of traffic due to price elasticity.</a:t>
            </a:r>
          </a:p>
          <a:p>
            <a:pPr lvl="0"/>
            <a:r>
              <a:rPr lang="en-GB" sz="1600" dirty="0">
                <a:latin typeface="+mn-lt"/>
                <a:cs typeface="+mn-cs"/>
              </a:rPr>
              <a:t>A key finding is that, in the absence of direct payments between consumers and content providers, </a:t>
            </a:r>
            <a:r>
              <a:rPr lang="en-GB" sz="1600" i="1" dirty="0">
                <a:latin typeface="+mn-lt"/>
                <a:cs typeface="+mn-cs"/>
              </a:rPr>
              <a:t>any access fees determine the allocation of communication costs between content providers (senders) and consumers (receivers)</a:t>
            </a:r>
            <a:r>
              <a:rPr lang="en-GB" sz="1600" dirty="0">
                <a:latin typeface="+mn-lt"/>
                <a:cs typeface="+mn-cs"/>
              </a:rPr>
              <a:t>.</a:t>
            </a:r>
          </a:p>
          <a:p>
            <a:pPr lvl="0"/>
            <a:r>
              <a:rPr lang="en-GB" sz="1600" dirty="0">
                <a:latin typeface="+mn-lt"/>
                <a:cs typeface="+mn-cs"/>
              </a:rPr>
              <a:t>A zero access payment has many convenient properties, but it is not the only possible answer.</a:t>
            </a:r>
          </a:p>
        </p:txBody>
      </p:sp>
      <p:sp>
        <p:nvSpPr>
          <p:cNvPr id="4" name="Textfeld 3"/>
          <p:cNvSpPr txBox="1"/>
          <p:nvPr/>
        </p:nvSpPr>
        <p:spPr>
          <a:xfrm>
            <a:off x="2720652" y="3883910"/>
            <a:ext cx="2616422" cy="336759"/>
          </a:xfrm>
          <a:prstGeom prst="rect">
            <a:avLst/>
          </a:prstGeom>
          <a:noFill/>
        </p:spPr>
        <p:txBody>
          <a:bodyPr wrap="none" rtlCol="0">
            <a:spAutoFit/>
          </a:bodyPr>
          <a:lstStyle/>
          <a:p>
            <a:pPr algn="ctr"/>
            <a:r>
              <a:rPr lang="en-GB" sz="794" dirty="0"/>
              <a:t>Source: </a:t>
            </a:r>
            <a:r>
              <a:rPr lang="en-GB" sz="794" dirty="0" err="1"/>
              <a:t>Laffont</a:t>
            </a:r>
            <a:r>
              <a:rPr lang="en-GB" sz="794" dirty="0"/>
              <a:t>, Marcus, Rey and </a:t>
            </a:r>
            <a:r>
              <a:rPr lang="en-GB" sz="794" dirty="0" err="1"/>
              <a:t>Tirole</a:t>
            </a:r>
            <a:r>
              <a:rPr lang="en-GB" sz="794" dirty="0"/>
              <a:t> (2003),</a:t>
            </a:r>
            <a:br>
              <a:rPr lang="en-GB" sz="794" dirty="0"/>
            </a:br>
            <a:r>
              <a:rPr lang="en-GB" sz="794" dirty="0"/>
              <a:t>“Internet Interconnection and the off-net pricing principle”</a:t>
            </a:r>
          </a:p>
        </p:txBody>
      </p:sp>
    </p:spTree>
    <p:extLst>
      <p:ext uri="{BB962C8B-B14F-4D97-AF65-F5344CB8AC3E}">
        <p14:creationId xmlns:p14="http://schemas.microsoft.com/office/powerpoint/2010/main" val="1931658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err="1"/>
              <a:t>Theoretical</a:t>
            </a:r>
            <a:r>
              <a:rPr lang="fr-FR" dirty="0"/>
              <a:t> </a:t>
            </a:r>
            <a:r>
              <a:rPr lang="fr-FR" dirty="0" err="1"/>
              <a:t>economics</a:t>
            </a:r>
            <a:r>
              <a:rPr lang="fr-FR" dirty="0"/>
              <a:t> à la LMRT: optimal </a:t>
            </a:r>
            <a:r>
              <a:rPr lang="fr-FR" dirty="0" err="1"/>
              <a:t>payments</a:t>
            </a:r>
            <a:endParaRPr lang="en-GB" dirty="0"/>
          </a:p>
        </p:txBody>
      </p:sp>
      <p:sp>
        <p:nvSpPr>
          <p:cNvPr id="3" name="Inhaltsplatzhalter 2"/>
          <p:cNvSpPr>
            <a:spLocks noGrp="1"/>
          </p:cNvSpPr>
          <p:nvPr>
            <p:ph idx="1"/>
          </p:nvPr>
        </p:nvSpPr>
        <p:spPr/>
        <p:txBody>
          <a:bodyPr>
            <a:normAutofit/>
          </a:bodyPr>
          <a:lstStyle/>
          <a:p>
            <a:pPr lvl="0"/>
            <a:r>
              <a:rPr lang="en-GB" sz="1323" dirty="0">
                <a:latin typeface="+mn-lt"/>
                <a:cs typeface="+mn-cs"/>
              </a:rPr>
              <a:t>The societally optimal access charge would reflect Ramsey-</a:t>
            </a:r>
            <a:r>
              <a:rPr lang="en-GB" sz="1323" dirty="0" err="1">
                <a:latin typeface="+mn-lt"/>
                <a:cs typeface="+mn-cs"/>
              </a:rPr>
              <a:t>Boiteux</a:t>
            </a:r>
            <a:r>
              <a:rPr lang="en-GB" sz="1323" dirty="0">
                <a:latin typeface="+mn-lt"/>
                <a:cs typeface="+mn-cs"/>
              </a:rPr>
              <a:t> pricing principles, taking into account not only the demand elasticities of both content providers and consumers, but also the magnitude of the externality that each exerts on the other.</a:t>
            </a:r>
          </a:p>
          <a:p>
            <a:pPr lvl="0"/>
            <a:r>
              <a:rPr lang="en-GB" sz="1323" dirty="0">
                <a:latin typeface="+mn-lt"/>
                <a:cs typeface="+mn-cs"/>
              </a:rPr>
              <a:t>Increasing the consumer price would discourage some consumers, which would reduce content provider surplus.</a:t>
            </a:r>
          </a:p>
          <a:p>
            <a:pPr lvl="0"/>
            <a:r>
              <a:rPr lang="en-GB" sz="1323" dirty="0">
                <a:latin typeface="+mn-lt"/>
                <a:cs typeface="+mn-cs"/>
              </a:rPr>
              <a:t>Similarly, increasing the content provider price would reduce consumer surplus.</a:t>
            </a:r>
          </a:p>
          <a:p>
            <a:pPr lvl="0"/>
            <a:r>
              <a:rPr lang="en-GB" sz="1323" dirty="0">
                <a:latin typeface="+mn-lt"/>
                <a:cs typeface="+mn-cs"/>
              </a:rPr>
              <a:t>The optimal trade-off thus depends on how many end users are discouraged on one side, as well as on the net surplus lost on the other side, and balances the two types of welfare losses.</a:t>
            </a:r>
          </a:p>
          <a:p>
            <a:pPr lvl="0"/>
            <a:r>
              <a:rPr lang="en-GB" sz="1323" dirty="0">
                <a:latin typeface="+mn-lt"/>
                <a:cs typeface="+mn-cs"/>
              </a:rPr>
              <a:t>In practice, these elasticities tend to be unknown and perhaps unknowable.</a:t>
            </a:r>
            <a:endParaRPr lang="en-GB" sz="1400" dirty="0"/>
          </a:p>
        </p:txBody>
      </p:sp>
      <p:sp>
        <p:nvSpPr>
          <p:cNvPr id="4" name="Textfeld 3"/>
          <p:cNvSpPr txBox="1"/>
          <p:nvPr/>
        </p:nvSpPr>
        <p:spPr>
          <a:xfrm>
            <a:off x="2720652" y="3883910"/>
            <a:ext cx="2616422" cy="336759"/>
          </a:xfrm>
          <a:prstGeom prst="rect">
            <a:avLst/>
          </a:prstGeom>
          <a:noFill/>
        </p:spPr>
        <p:txBody>
          <a:bodyPr wrap="none" rtlCol="0">
            <a:spAutoFit/>
          </a:bodyPr>
          <a:lstStyle/>
          <a:p>
            <a:pPr algn="ctr"/>
            <a:r>
              <a:rPr lang="en-GB" sz="794" dirty="0"/>
              <a:t>Source: </a:t>
            </a:r>
            <a:r>
              <a:rPr lang="en-GB" sz="794" dirty="0" err="1"/>
              <a:t>Laffont</a:t>
            </a:r>
            <a:r>
              <a:rPr lang="en-GB" sz="794" dirty="0"/>
              <a:t>, Marcus, Rey and </a:t>
            </a:r>
            <a:r>
              <a:rPr lang="en-GB" sz="794" dirty="0" err="1"/>
              <a:t>Tirole</a:t>
            </a:r>
            <a:r>
              <a:rPr lang="en-GB" sz="794" dirty="0"/>
              <a:t> (2003),</a:t>
            </a:r>
            <a:br>
              <a:rPr lang="en-GB" sz="794" dirty="0"/>
            </a:br>
            <a:r>
              <a:rPr lang="en-GB" sz="794" dirty="0"/>
              <a:t>“Internet Interconnection and the off-net pricing principle”</a:t>
            </a:r>
          </a:p>
        </p:txBody>
      </p:sp>
    </p:spTree>
    <p:extLst>
      <p:ext uri="{BB962C8B-B14F-4D97-AF65-F5344CB8AC3E}">
        <p14:creationId xmlns:p14="http://schemas.microsoft.com/office/powerpoint/2010/main" val="25567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1" name="Titel 1"/>
          <p:cNvSpPr>
            <a:spLocks noGrp="1"/>
          </p:cNvSpPr>
          <p:nvPr>
            <p:ph type="title"/>
          </p:nvPr>
        </p:nvSpPr>
        <p:spPr/>
        <p:txBody>
          <a:bodyPr/>
          <a:lstStyle/>
          <a:p>
            <a:r>
              <a:rPr lang="en-GB" dirty="0"/>
              <a:t>Traffic growth and cost growth (as of 2011)</a:t>
            </a:r>
            <a:endParaRPr lang="en-GB" noProof="0" dirty="0"/>
          </a:p>
        </p:txBody>
      </p:sp>
      <p:pic>
        <p:nvPicPr>
          <p:cNvPr id="384002" name="Bild 8"/>
          <p:cNvPicPr>
            <a:picLocks noGrp="1"/>
          </p:cNvPicPr>
          <p:nvPr>
            <p:ph idx="1"/>
          </p:nvPr>
        </p:nvPicPr>
        <p:blipFill>
          <a:blip r:embed="rId2"/>
          <a:stretch>
            <a:fillRect/>
          </a:stretch>
        </p:blipFill>
        <p:spPr>
          <a:xfrm>
            <a:off x="1535391" y="884000"/>
            <a:ext cx="2132534" cy="1092927"/>
          </a:xfrm>
        </p:spPr>
      </p:pic>
      <p:pic>
        <p:nvPicPr>
          <p:cNvPr id="384003" name="Bild 9"/>
          <p:cNvPicPr>
            <a:picLocks noGrp="1"/>
          </p:cNvPicPr>
          <p:nvPr>
            <p:ph sz="half" idx="4294967295"/>
          </p:nvPr>
        </p:nvPicPr>
        <p:blipFill>
          <a:blip r:embed="rId3"/>
          <a:srcRect/>
          <a:stretch>
            <a:fillRect/>
          </a:stretch>
        </p:blipFill>
        <p:spPr>
          <a:xfrm>
            <a:off x="1470411" y="2375882"/>
            <a:ext cx="2262495" cy="1403691"/>
          </a:xfrm>
        </p:spPr>
      </p:pic>
      <p:sp>
        <p:nvSpPr>
          <p:cNvPr id="384004" name="Textfeld 11"/>
          <p:cNvSpPr txBox="1">
            <a:spLocks noChangeArrowheads="1"/>
          </p:cNvSpPr>
          <p:nvPr/>
        </p:nvSpPr>
        <p:spPr bwMode="auto">
          <a:xfrm>
            <a:off x="4132245" y="907098"/>
            <a:ext cx="2469321" cy="3114122"/>
          </a:xfrm>
          <a:prstGeom prst="rect">
            <a:avLst/>
          </a:prstGeom>
          <a:noFill/>
          <a:ln w="9525">
            <a:noFill/>
            <a:miter lim="800000"/>
            <a:headEnd/>
            <a:tailEnd/>
          </a:ln>
        </p:spPr>
        <p:txBody>
          <a:bodyPr>
            <a:spAutoFit/>
          </a:bodyPr>
          <a:lstStyle/>
          <a:p>
            <a:pPr eaLnBrk="0" hangingPunct="0">
              <a:spcBef>
                <a:spcPct val="50000"/>
              </a:spcBef>
            </a:pPr>
            <a:r>
              <a:rPr lang="en-GB" sz="1190" dirty="0"/>
              <a:t>Here we have the </a:t>
            </a:r>
            <a:r>
              <a:rPr lang="en-US" sz="1190" dirty="0"/>
              <a:t>shipment quantities in Mbps and the price per Mbps (USD) for high end routers and for long haul DWDM optoelectronic equipment as of 2011.</a:t>
            </a:r>
          </a:p>
          <a:p>
            <a:pPr eaLnBrk="0" hangingPunct="0">
              <a:spcBef>
                <a:spcPct val="50000"/>
              </a:spcBef>
            </a:pPr>
            <a:r>
              <a:rPr lang="en-GB" sz="1190" dirty="0"/>
              <a:t>The growth in </a:t>
            </a:r>
            <a:r>
              <a:rPr lang="en-GB" sz="1190" i="1" dirty="0"/>
              <a:t>shipment volume </a:t>
            </a:r>
            <a:r>
              <a:rPr lang="en-GB" sz="1190" dirty="0"/>
              <a:t>did not equate to a growth in </a:t>
            </a:r>
            <a:r>
              <a:rPr lang="en-GB" sz="1190" i="1" dirty="0"/>
              <a:t>costs</a:t>
            </a:r>
            <a:r>
              <a:rPr lang="en-GB" sz="1190" dirty="0"/>
              <a:t>, because the decline in unit costs was roughly in balance with it.</a:t>
            </a:r>
          </a:p>
          <a:p>
            <a:pPr eaLnBrk="0" hangingPunct="0">
              <a:spcBef>
                <a:spcPct val="50000"/>
              </a:spcBef>
            </a:pPr>
            <a:r>
              <a:rPr lang="en-GB" sz="1190" dirty="0"/>
              <a:t>The steady decline in transit prices suggests that total unit costs are declining, not just equipment.</a:t>
            </a:r>
          </a:p>
          <a:p>
            <a:pPr eaLnBrk="0" hangingPunct="0">
              <a:spcBef>
                <a:spcPct val="50000"/>
              </a:spcBef>
            </a:pPr>
            <a:r>
              <a:rPr lang="en-GB" sz="1190" i="1" dirty="0"/>
              <a:t>Traffic-dependent cost per user </a:t>
            </a:r>
            <a:r>
              <a:rPr lang="en-GB" sz="1190" dirty="0"/>
              <a:t>is important here.</a:t>
            </a:r>
          </a:p>
          <a:p>
            <a:pPr eaLnBrk="0" hangingPunct="0">
              <a:spcBef>
                <a:spcPct val="50000"/>
              </a:spcBef>
            </a:pPr>
            <a:r>
              <a:rPr lang="en-GB" sz="794" dirty="0"/>
              <a:t>Source: </a:t>
            </a:r>
            <a:r>
              <a:rPr lang="en-GB" sz="794" dirty="0" err="1"/>
              <a:t>Dell’Oro</a:t>
            </a:r>
            <a:r>
              <a:rPr lang="en-GB" sz="794" dirty="0"/>
              <a:t> (2011), WIK calculations.</a:t>
            </a:r>
          </a:p>
        </p:txBody>
      </p:sp>
    </p:spTree>
    <p:extLst>
      <p:ext uri="{BB962C8B-B14F-4D97-AF65-F5344CB8AC3E}">
        <p14:creationId xmlns:p14="http://schemas.microsoft.com/office/powerpoint/2010/main" val="3374142635"/>
      </p:ext>
    </p:extLst>
  </p:cSld>
  <p:clrMapOvr>
    <a:masterClrMapping/>
  </p:clrMapOvr>
</p:sld>
</file>

<file path=ppt/theme/theme1.xml><?xml version="1.0" encoding="utf-8"?>
<a:theme xmlns:a="http://schemas.openxmlformats.org/drawingml/2006/main" name="Office Theme">
  <a:themeElements>
    <a:clrScheme name="Bruegel palette">
      <a:dk1>
        <a:sysClr val="windowText" lastClr="000000"/>
      </a:dk1>
      <a:lt1>
        <a:srgbClr val="FFFFFF"/>
      </a:lt1>
      <a:dk2>
        <a:srgbClr val="60BBCE"/>
      </a:dk2>
      <a:lt2>
        <a:srgbClr val="0C81C5"/>
      </a:lt2>
      <a:accent1>
        <a:srgbClr val="6B64AD"/>
      </a:accent1>
      <a:accent2>
        <a:srgbClr val="E67425"/>
      </a:accent2>
      <a:accent3>
        <a:srgbClr val="A21636"/>
      </a:accent3>
      <a:accent4>
        <a:srgbClr val="EDC063"/>
      </a:accent4>
      <a:accent5>
        <a:srgbClr val="4B9D45"/>
      </a:accent5>
      <a:accent6>
        <a:srgbClr val="3A803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16;9.potx" id="{43C0A3CC-7A21-4C79-A945-AC0D00585B98}" vid="{A8D43F49-E5B9-4014-95FF-932B55A381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A35AF6D811E49B7AA0BCFBD875D5D" ma:contentTypeVersion="16" ma:contentTypeDescription="Create a new document." ma:contentTypeScope="" ma:versionID="5a5772265b6573cdb4b222ccac462651">
  <xsd:schema xmlns:xsd="http://www.w3.org/2001/XMLSchema" xmlns:xs="http://www.w3.org/2001/XMLSchema" xmlns:p="http://schemas.microsoft.com/office/2006/metadata/properties" xmlns:ns2="329562cc-b96a-411d-82fc-b121efcbad59" xmlns:ns3="283e5078-e5aa-4707-8c8c-3efab8736ffe" targetNamespace="http://schemas.microsoft.com/office/2006/metadata/properties" ma:root="true" ma:fieldsID="5893c2c000309fb770e8706f58e50468" ns2:_="" ns3:_="">
    <xsd:import namespace="329562cc-b96a-411d-82fc-b121efcbad59"/>
    <xsd:import namespace="283e5078-e5aa-4707-8c8c-3efab8736ff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9562cc-b96a-411d-82fc-b121efcbad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bd7f95-f976-4bc6-a03e-1dde3d09eb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83e5078-e5aa-4707-8c8c-3efab8736ff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fc596a-df1e-49e6-bad5-5ef58990d72a}" ma:internalName="TaxCatchAll" ma:showField="CatchAllData" ma:web="283e5078-e5aa-4707-8c8c-3efab8736f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83e5078-e5aa-4707-8c8c-3efab8736ffe" xsi:nil="true"/>
    <lcf76f155ced4ddcb4097134ff3c332f xmlns="329562cc-b96a-411d-82fc-b121efcbad5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01164C6-049F-47FD-80B0-7B223E0F10AF}">
  <ds:schemaRefs>
    <ds:schemaRef ds:uri="283e5078-e5aa-4707-8c8c-3efab8736ffe"/>
    <ds:schemaRef ds:uri="329562cc-b96a-411d-82fc-b121efcbad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8FBA5A-CAD0-4168-9E4A-165DDA3E54EC}">
  <ds:schemaRefs>
    <ds:schemaRef ds:uri="http://schemas.microsoft.com/sharepoint/v3/contenttype/forms"/>
  </ds:schemaRefs>
</ds:datastoreItem>
</file>

<file path=customXml/itemProps3.xml><?xml version="1.0" encoding="utf-8"?>
<ds:datastoreItem xmlns:ds="http://schemas.openxmlformats.org/officeDocument/2006/customXml" ds:itemID="{A850D8FF-A8E5-4434-9F37-4366052C9AA0}">
  <ds:schemaRefs>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329562cc-b96a-411d-82fc-b121efcbad59"/>
    <ds:schemaRef ds:uri="http://purl.org/dc/elements/1.1/"/>
    <ds:schemaRef ds:uri="http://schemas.openxmlformats.org/package/2006/metadata/core-properties"/>
    <ds:schemaRef ds:uri="283e5078-e5aa-4707-8c8c-3efab8736ffe"/>
  </ds:schemaRefs>
</ds:datastoreItem>
</file>

<file path=docProps/app.xml><?xml version="1.0" encoding="utf-8"?>
<Properties xmlns="http://schemas.openxmlformats.org/officeDocument/2006/extended-properties" xmlns:vt="http://schemas.openxmlformats.org/officeDocument/2006/docPropsVTypes">
  <Template/>
  <TotalTime>3529</TotalTime>
  <Words>1583</Words>
  <Application>Microsoft Office PowerPoint</Application>
  <PresentationFormat>Custom</PresentationFormat>
  <Paragraphs>87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Compensation between  Content and Application Providers (CAPs) and  Network Operators (IAPs)</vt:lpstr>
      <vt:lpstr>Compensation between  Content and Application Providers (CAPs) and  Network Operators (IAPs)</vt:lpstr>
      <vt:lpstr>My own background / full disclosure</vt:lpstr>
      <vt:lpstr>Internet Peering and Transit</vt:lpstr>
      <vt:lpstr>Payments for peering</vt:lpstr>
      <vt:lpstr>Theoretical economics à la LMRT: two-sided markets</vt:lpstr>
      <vt:lpstr>Theoretical economics à la LMRT: impact on prices</vt:lpstr>
      <vt:lpstr>Theoretical economics à la LMRT: optimal payments</vt:lpstr>
      <vt:lpstr>Traffic growth and cost growth (as of 2011)</vt:lpstr>
      <vt:lpstr>How the problem has evolved and is evolving: A great deal has changed in the past twenty years</vt:lpstr>
      <vt:lpstr>How the problem has evolved and is evolving: Other changes taking place in parallel may be relevant</vt:lpstr>
      <vt:lpstr>How the problem has evolved and is evolving: Appropriateness of commercial negotiations</vt:lpstr>
      <vt:lpstr>Questions for discussion: A “fair” allocation of costs?</vt:lpstr>
      <vt:lpstr>More questions for discussion: Commercial negotiations</vt:lpstr>
      <vt:lpstr>Still more questions for discussion: Beyond interconnection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Hèctor Badenes</dc:creator>
  <cp:lastModifiedBy>Daniel Hamilton</cp:lastModifiedBy>
  <cp:revision>55</cp:revision>
  <dcterms:created xsi:type="dcterms:W3CDTF">2022-09-21T07:33:14Z</dcterms:created>
  <dcterms:modified xsi:type="dcterms:W3CDTF">2022-11-27T15:00:22Z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0x010100ED5A35AF6D811E49B7AA0BCFBD875D5D</vt:lpwstr>
  </property>
  <property fmtid="{D5CDD505-2E9C-101B-9397-08002B2CF9AE}" pid="3" name="MediaServiceImageTags">
    <vt:lpwstr/>
  </property>
</Properties>
</file>